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89" r:id="rId1"/>
  </p:sldMasterIdLst>
  <p:notesMasterIdLst>
    <p:notesMasterId r:id="rId84"/>
  </p:notesMasterIdLst>
  <p:handoutMasterIdLst>
    <p:handoutMasterId r:id="rId85"/>
  </p:handoutMasterIdLst>
  <p:sldIdLst>
    <p:sldId id="256" r:id="rId2"/>
    <p:sldId id="257" r:id="rId3"/>
    <p:sldId id="261" r:id="rId4"/>
    <p:sldId id="276" r:id="rId5"/>
    <p:sldId id="277" r:id="rId6"/>
    <p:sldId id="284" r:id="rId7"/>
    <p:sldId id="285" r:id="rId8"/>
    <p:sldId id="287" r:id="rId9"/>
    <p:sldId id="288" r:id="rId10"/>
    <p:sldId id="265" r:id="rId11"/>
    <p:sldId id="329" r:id="rId12"/>
    <p:sldId id="330" r:id="rId13"/>
    <p:sldId id="262" r:id="rId14"/>
    <p:sldId id="294" r:id="rId15"/>
    <p:sldId id="295" r:id="rId16"/>
    <p:sldId id="263" r:id="rId17"/>
    <p:sldId id="331" r:id="rId18"/>
    <p:sldId id="336" r:id="rId19"/>
    <p:sldId id="264" r:id="rId20"/>
    <p:sldId id="337" r:id="rId21"/>
    <p:sldId id="338" r:id="rId22"/>
    <p:sldId id="339" r:id="rId23"/>
    <p:sldId id="266" r:id="rId24"/>
    <p:sldId id="340" r:id="rId25"/>
    <p:sldId id="341" r:id="rId26"/>
    <p:sldId id="267" r:id="rId27"/>
    <p:sldId id="298" r:id="rId28"/>
    <p:sldId id="282" r:id="rId29"/>
    <p:sldId id="278" r:id="rId30"/>
    <p:sldId id="279" r:id="rId31"/>
    <p:sldId id="281" r:id="rId32"/>
    <p:sldId id="280" r:id="rId33"/>
    <p:sldId id="296" r:id="rId34"/>
    <p:sldId id="299" r:id="rId35"/>
    <p:sldId id="297" r:id="rId36"/>
    <p:sldId id="268" r:id="rId37"/>
    <p:sldId id="300" r:id="rId38"/>
    <p:sldId id="301" r:id="rId39"/>
    <p:sldId id="302" r:id="rId40"/>
    <p:sldId id="303" r:id="rId41"/>
    <p:sldId id="345" r:id="rId42"/>
    <p:sldId id="305" r:id="rId43"/>
    <p:sldId id="306" r:id="rId44"/>
    <p:sldId id="290" r:id="rId45"/>
    <p:sldId id="344" r:id="rId46"/>
    <p:sldId id="270" r:id="rId47"/>
    <p:sldId id="293" r:id="rId48"/>
    <p:sldId id="271" r:id="rId49"/>
    <p:sldId id="272" r:id="rId50"/>
    <p:sldId id="273" r:id="rId51"/>
    <p:sldId id="274" r:id="rId52"/>
    <p:sldId id="291" r:id="rId53"/>
    <p:sldId id="292" r:id="rId54"/>
    <p:sldId id="275" r:id="rId55"/>
    <p:sldId id="323" r:id="rId56"/>
    <p:sldId id="324" r:id="rId57"/>
    <p:sldId id="325" r:id="rId58"/>
    <p:sldId id="326" r:id="rId59"/>
    <p:sldId id="327" r:id="rId60"/>
    <p:sldId id="328" r:id="rId61"/>
    <p:sldId id="312" r:id="rId62"/>
    <p:sldId id="309" r:id="rId63"/>
    <p:sldId id="310" r:id="rId64"/>
    <p:sldId id="311" r:id="rId65"/>
    <p:sldId id="313" r:id="rId66"/>
    <p:sldId id="314" r:id="rId67"/>
    <p:sldId id="315" r:id="rId68"/>
    <p:sldId id="316" r:id="rId69"/>
    <p:sldId id="317" r:id="rId70"/>
    <p:sldId id="318" r:id="rId71"/>
    <p:sldId id="332" r:id="rId72"/>
    <p:sldId id="319" r:id="rId73"/>
    <p:sldId id="308" r:id="rId74"/>
    <p:sldId id="334" r:id="rId75"/>
    <p:sldId id="342" r:id="rId76"/>
    <p:sldId id="343" r:id="rId77"/>
    <p:sldId id="320" r:id="rId78"/>
    <p:sldId id="321" r:id="rId79"/>
    <p:sldId id="322" r:id="rId80"/>
    <p:sldId id="335" r:id="rId81"/>
    <p:sldId id="307" r:id="rId82"/>
    <p:sldId id="283"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p:scale>
          <a:sx n="82" d="100"/>
          <a:sy n="82" d="100"/>
        </p:scale>
        <p:origin x="318" y="9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C38BD-65BA-4244-AA8C-E4D0C0BF5AEA}" type="datetimeFigureOut">
              <a:rPr lang="en-US" smtClean="0"/>
              <a:t>11/2/2017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37FE67-DC54-4B96-85A8-2EEE3A03736B}" type="slidenum">
              <a:rPr lang="en-US" smtClean="0"/>
              <a:t>‹#›</a:t>
            </a:fld>
            <a:endParaRPr lang="en-US" dirty="0"/>
          </a:p>
        </p:txBody>
      </p:sp>
    </p:spTree>
    <p:extLst>
      <p:ext uri="{BB962C8B-B14F-4D97-AF65-F5344CB8AC3E}">
        <p14:creationId xmlns:p14="http://schemas.microsoft.com/office/powerpoint/2010/main" val="2382212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74097-3520-43D0-84F9-5B48BC34E02D}" type="datetimeFigureOut">
              <a:rPr lang="en-US" smtClean="0"/>
              <a:t>11/2/2017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1F6A5-6F2D-4ED1-BE49-0F846D0598DE}" type="slidenum">
              <a:rPr lang="en-US" smtClean="0"/>
              <a:t>‹#›</a:t>
            </a:fld>
            <a:endParaRPr lang="en-US" dirty="0"/>
          </a:p>
        </p:txBody>
      </p:sp>
    </p:spTree>
    <p:extLst>
      <p:ext uri="{BB962C8B-B14F-4D97-AF65-F5344CB8AC3E}">
        <p14:creationId xmlns:p14="http://schemas.microsoft.com/office/powerpoint/2010/main" val="235749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1F6A5-6F2D-4ED1-BE49-0F846D0598DE}" type="slidenum">
              <a:rPr lang="en-US" smtClean="0"/>
              <a:t>10</a:t>
            </a:fld>
            <a:endParaRPr lang="en-US" dirty="0"/>
          </a:p>
        </p:txBody>
      </p:sp>
    </p:spTree>
    <p:extLst>
      <p:ext uri="{BB962C8B-B14F-4D97-AF65-F5344CB8AC3E}">
        <p14:creationId xmlns:p14="http://schemas.microsoft.com/office/powerpoint/2010/main" val="234997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D80A1A-DA50-4DDC-A88A-78BD76C3CFFB}"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406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0E237-F87E-42E7-BCC1-90E58CF5F94F}" type="datetime1">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726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AB705-239D-4810-A37E-2F4D19101DD7}"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0061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D9C52-EC32-48B7-8874-1C2DB1D33231}"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6044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4A9DF-6221-4185-8420-226321CB2F49}"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491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3FE29C-0DFB-44A2-8860-D98D21EE02B2}" type="datetime1">
              <a:rPr lang="en-US" smtClean="0"/>
              <a:t>11/2/2017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9595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D83D58-CE03-47F3-B6E5-4DF04024FED6}" type="datetime1">
              <a:rPr lang="en-US" smtClean="0"/>
              <a:t>11/2/2017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3757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3FCCA8-2BCB-4046-8194-576E020EF9A7}"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5006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AC9C0-08DE-40A5-AA44-773DA5CDBCEC}"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326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4C7C7EF-534A-4011-8B54-D65A04AFD74C}"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894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30FB8-A268-4548-BF82-47A3AB5C34C9}"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878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538C96-0333-4E91-882A-D5FD9479E0A2}" type="datetime1">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6437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98F5D-4E50-4C26-943A-5CADE26ABD33}" type="datetime1">
              <a:rPr lang="en-US" smtClean="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323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19A4D27-7258-4FAB-B686-AC558EEC6485}" type="datetime1">
              <a:rPr lang="en-US" smtClean="0"/>
              <a:t>11/2/2017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653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5E438E-2377-4548-9D0B-1E4C82A62EA4}" type="datetime1">
              <a:rPr lang="en-US" smtClean="0"/>
              <a:t>11/2/2017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101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EA9064D-3882-4935-93D0-047DFFA7ED76}" type="datetime1">
              <a:rPr lang="en-US" smtClean="0"/>
              <a:t>11/2/2017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012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AA650-4ABF-4C96-A003-7C9631D64BBD}" type="datetime1">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521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05A4A72-EAC4-4737-8C52-5FC34EBD92C1}" type="datetime1">
              <a:rPr lang="en-US" smtClean="0"/>
              <a:t>11/2/2017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64583012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Expunctions%202017%20(1).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cat.sog.unc.edu/" TargetMode="External"/><Relationship Id="rId5" Type="http://schemas.openxmlformats.org/officeDocument/2006/relationships/hyperlink" Target="https://www.sog.unc.edu/resources/microsites/relief-criminal-conviction" TargetMode="External"/><Relationship Id="rId4" Type="http://schemas.openxmlformats.org/officeDocument/2006/relationships/hyperlink" Target="http://www.ncjustice.org/?q=second-chance-alliance/summary-nc-expunctions-2017"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files.nc.gov/ncdps/div/SBI/Forms/SBIRight-to-Review.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Petition%20to%20sue%20as%20indigen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leg.net/Sessions/2017/Bills/Senate/PDF/S445v5.pdf" TargetMode="External"/><Relationship Id="rId2" Type="http://schemas.openxmlformats.org/officeDocument/2006/relationships/hyperlink" Target="s445v4.pdf"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nccriminallaw.sog.unc.edu/certificate-of-relief-from-collateral-consequences-of-a-criminal-convicti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nccourts.org/Forms/FormSearch.asp"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benchbook.sog.unc.edu/criminal/motions-appropriate-relief" TargetMode="External"/><Relationship Id="rId2" Type="http://schemas.openxmlformats.org/officeDocument/2006/relationships/hyperlink" Target="https://www.sog.unc.edu/resources/microsites/relief-criminal-conviction/motions-appropriate-relie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ncids.org/motionsbanknoncap/districtcourt/motionsforappropriaterelief.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ncjuveniledefender.com/2015/08/06/new-materials-expunction-toolkit/" TargetMode="External"/><Relationship Id="rId2" Type="http://schemas.openxmlformats.org/officeDocument/2006/relationships/hyperlink" Target="https://www.sog.unc.edu/resources/microsites/relief-criminal-conviction/expunctions-delinquency-matter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mailto:m.leann.melton@nccourts.or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349" y="2014470"/>
            <a:ext cx="9341327" cy="3329581"/>
          </a:xfrm>
        </p:spPr>
        <p:txBody>
          <a:bodyPr/>
          <a:lstStyle/>
          <a:p>
            <a:pPr algn="ctr"/>
            <a:r>
              <a:rPr lang="en-US" sz="4000" b="1" i="1" u="sng" dirty="0" smtClean="0"/>
              <a:t>Expunction CLE</a:t>
            </a:r>
            <a:br>
              <a:rPr lang="en-US" sz="4000" b="1" i="1" u="sng" dirty="0" smtClean="0"/>
            </a:br>
            <a:r>
              <a:rPr lang="en-US" sz="4000" b="1" i="1" u="sng" dirty="0" smtClean="0"/>
              <a:t/>
            </a:r>
            <a:br>
              <a:rPr lang="en-US" sz="4000" b="1" i="1" u="sng" dirty="0" smtClean="0"/>
            </a:br>
            <a:r>
              <a:rPr lang="en-US" sz="2800" dirty="0" smtClean="0"/>
              <a:t>Pisgah Legal Services and the 28</a:t>
            </a:r>
            <a:r>
              <a:rPr lang="en-US" sz="2800" baseline="30000" dirty="0" smtClean="0"/>
              <a:t>th</a:t>
            </a:r>
            <a:r>
              <a:rPr lang="en-US" sz="2800" dirty="0" smtClean="0"/>
              <a:t> Judicial District Bar</a:t>
            </a:r>
            <a:br>
              <a:rPr lang="en-US" sz="2800" dirty="0" smtClean="0"/>
            </a:br>
            <a:r>
              <a:rPr lang="en-US" sz="2800" dirty="0" smtClean="0"/>
              <a:t/>
            </a:r>
            <a:br>
              <a:rPr lang="en-US" sz="2800" dirty="0" smtClean="0"/>
            </a:br>
            <a:r>
              <a:rPr lang="en-US" sz="2800" dirty="0" smtClean="0"/>
              <a:t>LeAnn Melton, Chief Public Defender for Buncombe County</a:t>
            </a:r>
            <a:br>
              <a:rPr lang="en-US" sz="2800" dirty="0" smtClean="0"/>
            </a:br>
            <a:r>
              <a:rPr lang="en-US" sz="2800" dirty="0"/>
              <a:t/>
            </a:r>
            <a:br>
              <a:rPr lang="en-US" sz="2800" dirty="0"/>
            </a:br>
            <a:r>
              <a:rPr lang="en-US" sz="2800" i="1" dirty="0" smtClean="0"/>
              <a:t>November 9, 2017</a:t>
            </a:r>
            <a:br>
              <a:rPr lang="en-US" sz="2800" i="1" dirty="0" smtClean="0"/>
            </a:br>
            <a:r>
              <a:rPr lang="en-US" sz="2400" dirty="0" smtClean="0"/>
              <a:t/>
            </a:r>
            <a:br>
              <a:rPr lang="en-US" sz="2400" dirty="0" smtClean="0"/>
            </a:br>
            <a:endParaRPr lang="en-US" sz="2400" dirty="0"/>
          </a:p>
        </p:txBody>
      </p:sp>
      <p:sp>
        <p:nvSpPr>
          <p:cNvPr id="3" name="Slide Number Placeholder 2"/>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91452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68" y="875763"/>
            <a:ext cx="8345510" cy="798491"/>
          </a:xfrm>
        </p:spPr>
        <p:txBody>
          <a:bodyPr/>
          <a:lstStyle/>
          <a:p>
            <a:r>
              <a:rPr lang="en-US" sz="4000" b="1" i="1" dirty="0" smtClean="0"/>
              <a:t>ADDITIONAL RESOURCES:</a:t>
            </a:r>
            <a:endParaRPr lang="en-US" sz="4000" b="1" i="1" dirty="0"/>
          </a:p>
        </p:txBody>
      </p:sp>
      <p:sp>
        <p:nvSpPr>
          <p:cNvPr id="3" name="Subtitle 2"/>
          <p:cNvSpPr>
            <a:spLocks noGrp="1"/>
          </p:cNvSpPr>
          <p:nvPr>
            <p:ph type="subTitle" idx="1"/>
          </p:nvPr>
        </p:nvSpPr>
        <p:spPr>
          <a:xfrm>
            <a:off x="141668" y="1674254"/>
            <a:ext cx="10303098" cy="5022759"/>
          </a:xfrm>
        </p:spPr>
        <p:txBody>
          <a:bodyPr>
            <a:normAutofit fontScale="92500" lnSpcReduction="10000"/>
          </a:bodyPr>
          <a:lstStyle/>
          <a:p>
            <a:r>
              <a:rPr lang="en-US" dirty="0" smtClean="0">
                <a:hlinkClick r:id="rId3" action="ppaction://hlinkfile"/>
              </a:rPr>
              <a:t>Clerks Conference Materials August 2017.pdf</a:t>
            </a:r>
            <a:endParaRPr lang="en-US" dirty="0" smtClean="0"/>
          </a:p>
          <a:p>
            <a:r>
              <a:rPr lang="en-US" dirty="0"/>
              <a:t>	</a:t>
            </a:r>
            <a:r>
              <a:rPr lang="en-US" b="1" i="1" dirty="0" smtClean="0"/>
              <a:t>(Explains clerks procedures under new law)</a:t>
            </a:r>
          </a:p>
          <a:p>
            <a:endParaRPr lang="en-US" b="1" i="1" dirty="0" smtClean="0"/>
          </a:p>
          <a:p>
            <a:r>
              <a:rPr lang="en-US" dirty="0" smtClean="0">
                <a:hlinkClick r:id="rId4"/>
              </a:rPr>
              <a:t>http</a:t>
            </a:r>
            <a:r>
              <a:rPr lang="en-US" dirty="0">
                <a:hlinkClick r:id="rId4"/>
              </a:rPr>
              <a:t>://www.ncjustice.org/?</a:t>
            </a:r>
            <a:r>
              <a:rPr lang="en-US" dirty="0" smtClean="0">
                <a:hlinkClick r:id="rId4"/>
              </a:rPr>
              <a:t>q=second-chance-alliance/summary-nc-expunctions-2017</a:t>
            </a:r>
            <a:endParaRPr lang="en-US" dirty="0" smtClean="0"/>
          </a:p>
          <a:p>
            <a:r>
              <a:rPr lang="en-US" dirty="0" smtClean="0"/>
              <a:t>	</a:t>
            </a:r>
            <a:r>
              <a:rPr lang="en-US" b="1" i="1" dirty="0" smtClean="0"/>
              <a:t>(Great summary of expunction procedures in North Carolina and 	includes sample affidavits)</a:t>
            </a:r>
          </a:p>
          <a:p>
            <a:endParaRPr lang="en-US" b="1" i="1" dirty="0" smtClean="0"/>
          </a:p>
          <a:p>
            <a:r>
              <a:rPr lang="en-US" dirty="0">
                <a:hlinkClick r:id="rId5"/>
              </a:rPr>
              <a:t>https://</a:t>
            </a:r>
            <a:r>
              <a:rPr lang="en-US" dirty="0" smtClean="0">
                <a:hlinkClick r:id="rId5"/>
              </a:rPr>
              <a:t>www.sog.unc.edu/resources/microsites/relief-criminal-conviction</a:t>
            </a:r>
            <a:endParaRPr lang="en-US" dirty="0" smtClean="0"/>
          </a:p>
          <a:p>
            <a:r>
              <a:rPr lang="en-US" dirty="0"/>
              <a:t>	</a:t>
            </a:r>
            <a:r>
              <a:rPr lang="en-US" b="1" i="1" dirty="0" smtClean="0"/>
              <a:t>(Guide explaining  all  of the different ways to obtain relief from 	criminal conviction in north Carolina)</a:t>
            </a:r>
          </a:p>
          <a:p>
            <a:endParaRPr lang="en-US" b="1" i="1" dirty="0" smtClean="0">
              <a:hlinkClick r:id="rId6"/>
            </a:endParaRPr>
          </a:p>
          <a:p>
            <a:r>
              <a:rPr lang="en-US" dirty="0" smtClean="0">
                <a:hlinkClick r:id="rId6"/>
              </a:rPr>
              <a:t>http</a:t>
            </a:r>
            <a:r>
              <a:rPr lang="en-US" dirty="0">
                <a:hlinkClick r:id="rId6"/>
              </a:rPr>
              <a:t>://ccat.sog.unc.edu</a:t>
            </a:r>
            <a:r>
              <a:rPr lang="en-US" dirty="0" smtClean="0">
                <a:hlinkClick r:id="rId6"/>
              </a:rPr>
              <a:t>/</a:t>
            </a:r>
            <a:endParaRPr lang="en-US" dirty="0" smtClean="0"/>
          </a:p>
          <a:p>
            <a:r>
              <a:rPr lang="en-US" dirty="0"/>
              <a:t>	</a:t>
            </a:r>
            <a:r>
              <a:rPr lang="en-US" b="1" i="1" dirty="0" smtClean="0"/>
              <a:t>(Collateral consequences assessment tool)</a:t>
            </a:r>
          </a:p>
          <a:p>
            <a:endParaRPr lang="en-US" dirty="0" smtClean="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
        <p:nvSpPr>
          <p:cNvPr id="4" name="TextBox 3"/>
          <p:cNvSpPr txBox="1"/>
          <p:nvPr/>
        </p:nvSpPr>
        <p:spPr>
          <a:xfrm>
            <a:off x="0" y="0"/>
            <a:ext cx="8822027"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i="1" u="sng" dirty="0" smtClean="0"/>
              <a:t>Expunctions after Senate Bill 445</a:t>
            </a:r>
          </a:p>
          <a:p>
            <a:pPr marL="457200" indent="-457200">
              <a:buFont typeface="Wingdings" panose="05000000000000000000" pitchFamily="2" charset="2"/>
              <a:buChar char="Ø"/>
            </a:pPr>
            <a:endParaRPr lang="en-US" sz="2800" i="1" u="sng" dirty="0"/>
          </a:p>
        </p:txBody>
      </p:sp>
    </p:spTree>
    <p:extLst>
      <p:ext uri="{BB962C8B-B14F-4D97-AF65-F5344CB8AC3E}">
        <p14:creationId xmlns:p14="http://schemas.microsoft.com/office/powerpoint/2010/main" val="409495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93184"/>
            <a:ext cx="9947803" cy="1184856"/>
          </a:xfrm>
        </p:spPr>
        <p:txBody>
          <a:bodyPr/>
          <a:lstStyle/>
          <a:p>
            <a:pPr marL="571500" indent="-571500">
              <a:buFont typeface="Wingdings" panose="05000000000000000000" pitchFamily="2" charset="2"/>
              <a:buChar char="Ø"/>
            </a:pPr>
            <a:r>
              <a:rPr lang="en-US" sz="3200" dirty="0" smtClean="0"/>
              <a:t>Expunctions after Senate Bill 445</a:t>
            </a:r>
            <a:endParaRPr lang="en-US" sz="3200" dirty="0"/>
          </a:p>
        </p:txBody>
      </p:sp>
      <p:sp>
        <p:nvSpPr>
          <p:cNvPr id="3" name="Content Placeholder 2"/>
          <p:cNvSpPr>
            <a:spLocks noGrp="1"/>
          </p:cNvSpPr>
          <p:nvPr>
            <p:ph idx="1"/>
          </p:nvPr>
        </p:nvSpPr>
        <p:spPr>
          <a:xfrm>
            <a:off x="646111" y="1506828"/>
            <a:ext cx="9496061" cy="4741571"/>
          </a:xfrm>
        </p:spPr>
        <p:txBody>
          <a:bodyPr/>
          <a:lstStyle/>
          <a:p>
            <a:r>
              <a:rPr lang="en-US" dirty="0" smtClean="0"/>
              <a:t>To determine what Statute to proceed under</a:t>
            </a:r>
          </a:p>
          <a:p>
            <a:pPr marL="0" indent="0">
              <a:buNone/>
            </a:pPr>
            <a:endParaRPr lang="en-US" dirty="0" smtClean="0"/>
          </a:p>
          <a:p>
            <a:pPr lvl="1"/>
            <a:r>
              <a:rPr lang="en-US" dirty="0" smtClean="0"/>
              <a:t>Run statewide criminal record check</a:t>
            </a:r>
          </a:p>
          <a:p>
            <a:pPr lvl="2"/>
            <a:r>
              <a:rPr lang="en-US" dirty="0" smtClean="0"/>
              <a:t>CIPRS at Clerk’s Office</a:t>
            </a:r>
          </a:p>
          <a:p>
            <a:pPr lvl="2"/>
            <a:r>
              <a:rPr lang="en-US" dirty="0" smtClean="0"/>
              <a:t>ACIS at Clerk’s Office</a:t>
            </a:r>
          </a:p>
          <a:p>
            <a:pPr lvl="2"/>
            <a:r>
              <a:rPr lang="en-US" dirty="0" smtClean="0"/>
              <a:t>SBI –Right </a:t>
            </a:r>
            <a:r>
              <a:rPr lang="en-US" dirty="0"/>
              <a:t>to Review </a:t>
            </a:r>
            <a:r>
              <a:rPr lang="en-US" dirty="0" smtClean="0"/>
              <a:t>Form: </a:t>
            </a:r>
          </a:p>
          <a:p>
            <a:pPr marL="457200" lvl="1" indent="0">
              <a:buNone/>
            </a:pPr>
            <a:r>
              <a:rPr lang="en-US" dirty="0" smtClean="0"/>
              <a:t> 	</a:t>
            </a:r>
            <a:r>
              <a:rPr lang="en-US" dirty="0" smtClean="0">
                <a:hlinkClick r:id="rId2"/>
              </a:rPr>
              <a:t>https</a:t>
            </a:r>
            <a:r>
              <a:rPr lang="en-US" dirty="0">
                <a:hlinkClick r:id="rId2"/>
              </a:rPr>
              <a:t>://</a:t>
            </a:r>
            <a:r>
              <a:rPr lang="en-US" dirty="0" smtClean="0">
                <a:hlinkClick r:id="rId2"/>
              </a:rPr>
              <a:t>files.nc.gov/ncdps/div/SBI/Forms/SBIRight-to-Review.pdf</a:t>
            </a:r>
            <a:endParaRPr lang="en-US" dirty="0" smtClean="0"/>
          </a:p>
          <a:p>
            <a:pPr lvl="2"/>
            <a:r>
              <a:rPr lang="en-US" dirty="0" smtClean="0"/>
              <a:t>Certified Copy from Clerk’s Office</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15853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93184"/>
            <a:ext cx="9947803" cy="1184856"/>
          </a:xfrm>
        </p:spPr>
        <p:txBody>
          <a:bodyPr/>
          <a:lstStyle/>
          <a:p>
            <a:pPr marL="571500" indent="-571500">
              <a:buFont typeface="Wingdings" panose="05000000000000000000" pitchFamily="2" charset="2"/>
              <a:buChar char="Ø"/>
            </a:pPr>
            <a:r>
              <a:rPr lang="en-US" sz="3200" dirty="0" smtClean="0"/>
              <a:t>Expunctions after Senate Bill 445</a:t>
            </a:r>
            <a:endParaRPr lang="en-US" sz="3200" dirty="0"/>
          </a:p>
        </p:txBody>
      </p:sp>
      <p:sp>
        <p:nvSpPr>
          <p:cNvPr id="3" name="Content Placeholder 2"/>
          <p:cNvSpPr>
            <a:spLocks noGrp="1"/>
          </p:cNvSpPr>
          <p:nvPr>
            <p:ph idx="1"/>
          </p:nvPr>
        </p:nvSpPr>
        <p:spPr>
          <a:xfrm>
            <a:off x="103032" y="1223493"/>
            <a:ext cx="11977352" cy="5089301"/>
          </a:xfrm>
        </p:spPr>
        <p:txBody>
          <a:bodyPr>
            <a:normAutofit fontScale="77500" lnSpcReduction="20000"/>
          </a:bodyPr>
          <a:lstStyle/>
          <a:p>
            <a:r>
              <a:rPr lang="en-US" dirty="0" smtClean="0"/>
              <a:t>15A-145</a:t>
            </a:r>
            <a:r>
              <a:rPr lang="en-US" dirty="0"/>
              <a:t> </a:t>
            </a:r>
            <a:r>
              <a:rPr lang="en-US" dirty="0" smtClean="0"/>
              <a:t>     Expunction of records for first offenders under the age of 18 at the time 				                   			          of conviction of misdemeanor; expunction of certain other misdemeanors.</a:t>
            </a:r>
          </a:p>
          <a:p>
            <a:r>
              <a:rPr lang="en-US" dirty="0" smtClean="0"/>
              <a:t>15A-145.1   Expunction of records for first offenders under the age of 18 at the time of  					      			          conviction of certain gang offenses.</a:t>
            </a:r>
          </a:p>
          <a:p>
            <a:r>
              <a:rPr lang="en-US" dirty="0" smtClean="0"/>
              <a:t>15A-145.2   Expunction of records for first offenders not over 21 years of age at the time of the offense of  				          certain drug offenses.</a:t>
            </a:r>
          </a:p>
          <a:p>
            <a:r>
              <a:rPr lang="en-US" dirty="0" smtClean="0"/>
              <a:t>15A-145.3   Expunction of records for first offenders not over 21 years of age at the time of the offense of 				          certain toxic vapors offenses.</a:t>
            </a:r>
          </a:p>
          <a:p>
            <a:r>
              <a:rPr lang="en-US" dirty="0" smtClean="0"/>
              <a:t>15A-145.4   Expunction of records for first offenders who are under 18 years of age at the time of the 					          commission of a nonviolent felony.</a:t>
            </a:r>
          </a:p>
          <a:p>
            <a:r>
              <a:rPr lang="en-US" dirty="0" smtClean="0"/>
              <a:t>15A-145.5   Expunction of certain misdemeanors and felonies; no age limitation.</a:t>
            </a:r>
          </a:p>
          <a:p>
            <a:r>
              <a:rPr lang="en-US" dirty="0" smtClean="0"/>
              <a:t>15A-145.6   Expunctions for certain defendants convicted of prostitution.</a:t>
            </a:r>
          </a:p>
          <a:p>
            <a:r>
              <a:rPr lang="en-US" dirty="0" smtClean="0"/>
              <a:t>15A-146      Expunction of records when charges are dismissed or there are findings of not guilty.</a:t>
            </a:r>
          </a:p>
          <a:p>
            <a:r>
              <a:rPr lang="en-US" dirty="0" smtClean="0"/>
              <a:t>15A-147      Expunction of records when charges are dismissed or there are findings of not guilty as a result of  			          identity theft or mistaken identity.</a:t>
            </a:r>
          </a:p>
          <a:p>
            <a:r>
              <a:rPr lang="en-US" dirty="0" smtClean="0"/>
              <a:t>15A-148      Expunction of DNA records when charges are dismissed on appeal or pardon of innocence is  				          granted.</a:t>
            </a:r>
          </a:p>
          <a:p>
            <a:r>
              <a:rPr lang="en-US" dirty="0" smtClean="0"/>
              <a:t>15A-149.     Expunction of records when pardon of innocence is granted.</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03029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90152"/>
            <a:ext cx="9922045" cy="1763096"/>
          </a:xfrm>
        </p:spPr>
        <p:txBody>
          <a:bodyPr/>
          <a:lstStyle/>
          <a:p>
            <a:pPr marL="457200" indent="-457200">
              <a:buFont typeface="Wingdings" panose="05000000000000000000" pitchFamily="2" charset="2"/>
              <a:buChar char="Ø"/>
            </a:pPr>
            <a:r>
              <a:rPr lang="en-US" sz="2800" dirty="0" smtClean="0"/>
              <a:t>§15A-145---Expunctions of records for first offenders 		            	under the age of 18 at the time of 				              conviction of misdemeanor; expunction   		              of certain other misdemeanors.</a:t>
            </a:r>
            <a:endParaRPr lang="en-US" sz="2800" dirty="0"/>
          </a:p>
        </p:txBody>
      </p:sp>
      <p:sp>
        <p:nvSpPr>
          <p:cNvPr id="3" name="Content Placeholder 2"/>
          <p:cNvSpPr>
            <a:spLocks noGrp="1"/>
          </p:cNvSpPr>
          <p:nvPr>
            <p:ph idx="1"/>
          </p:nvPr>
        </p:nvSpPr>
        <p:spPr>
          <a:xfrm>
            <a:off x="128789" y="1983346"/>
            <a:ext cx="11449317" cy="4874654"/>
          </a:xfrm>
        </p:spPr>
        <p:txBody>
          <a:bodyPr/>
          <a:lstStyle/>
          <a:p>
            <a:r>
              <a:rPr lang="en-US" b="1" u="sng" dirty="0" smtClean="0"/>
              <a:t>Requirements:</a:t>
            </a:r>
          </a:p>
          <a:p>
            <a:pPr marL="0" indent="0">
              <a:buNone/>
            </a:pPr>
            <a:endParaRPr lang="en-US" dirty="0" smtClean="0"/>
          </a:p>
          <a:p>
            <a:pPr lvl="1"/>
            <a:r>
              <a:rPr lang="en-US" dirty="0" smtClean="0"/>
              <a:t>Must “…not have previously been convicted of any felony or misdemeanor other than a traffic violation, under the law of the United States, the laws of this State or any state…”</a:t>
            </a:r>
          </a:p>
          <a:p>
            <a:pPr lvl="1"/>
            <a:r>
              <a:rPr lang="en-US" dirty="0" smtClean="0"/>
              <a:t>Charge plead guilty to or is found guilty of “a misdemeanor other than a traffic violation and the offense was committed before the person attained the age of 18 years or …pleads guilty to or is guilty of a misdemeanor possession of alcohol pursuant to G.S. 18B-302(b)(1), and the offense was committed before the person attained 21 years”</a:t>
            </a:r>
          </a:p>
          <a:p>
            <a:pPr lvl="1"/>
            <a:r>
              <a:rPr lang="en-US" dirty="0" smtClean="0"/>
              <a:t>Petition is filed “….in the court of the county where he was convicted for expunction of the misdemeanor from his criminal record.”</a:t>
            </a:r>
          </a:p>
          <a:p>
            <a:pPr lvl="1"/>
            <a:r>
              <a:rPr lang="en-US" dirty="0" smtClean="0"/>
              <a:t>Petition “cannot be filed earlier than:  (i) two years after the date of conviction, or (ii) the completion of any period of probation, whichever occurs later..”</a:t>
            </a:r>
          </a:p>
          <a:p>
            <a:pPr marL="457200" lvl="1" indent="0">
              <a:buNone/>
            </a:pPr>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51280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90152"/>
            <a:ext cx="9922045" cy="1763096"/>
          </a:xfrm>
        </p:spPr>
        <p:txBody>
          <a:bodyPr/>
          <a:lstStyle/>
          <a:p>
            <a:pPr marL="457200" indent="-457200">
              <a:buFont typeface="Wingdings" panose="05000000000000000000" pitchFamily="2" charset="2"/>
              <a:buChar char="Ø"/>
            </a:pPr>
            <a:r>
              <a:rPr lang="en-US" sz="2800" dirty="0" smtClean="0"/>
              <a:t>§15A-145---Expunctions of records for first offenders 		            	under the age of 18 at the time of 				             	conviction of misdemeanor; expunction   		            	of certain other misdemeanors.</a:t>
            </a:r>
            <a:endParaRPr lang="en-US" sz="2800" dirty="0"/>
          </a:p>
        </p:txBody>
      </p:sp>
      <p:sp>
        <p:nvSpPr>
          <p:cNvPr id="3" name="Content Placeholder 2"/>
          <p:cNvSpPr>
            <a:spLocks noGrp="1"/>
          </p:cNvSpPr>
          <p:nvPr>
            <p:ph idx="1"/>
          </p:nvPr>
        </p:nvSpPr>
        <p:spPr>
          <a:xfrm>
            <a:off x="128789" y="1983346"/>
            <a:ext cx="11938715" cy="4874654"/>
          </a:xfrm>
        </p:spPr>
        <p:txBody>
          <a:bodyPr/>
          <a:lstStyle/>
          <a:p>
            <a:r>
              <a:rPr lang="en-US" b="1" u="sng" dirty="0" smtClean="0"/>
              <a:t>Requirements of Petition:</a:t>
            </a:r>
            <a:endParaRPr lang="en-US" dirty="0" smtClean="0"/>
          </a:p>
          <a:p>
            <a:pPr lvl="1"/>
            <a:r>
              <a:rPr lang="en-US" dirty="0" smtClean="0"/>
              <a:t>An affidavit by petition</a:t>
            </a:r>
          </a:p>
          <a:p>
            <a:pPr lvl="2"/>
            <a:r>
              <a:rPr lang="en-US" dirty="0" smtClean="0"/>
              <a:t>“Has been of good behavior for the two-year period since the date of conviction of the misdemeanor in question and has not been convicted of any felony, or misdemeanor other than a traffic violation, under the laws of the United States or the laws of this State or any other State.”</a:t>
            </a:r>
          </a:p>
          <a:p>
            <a:pPr lvl="2"/>
            <a:r>
              <a:rPr lang="en-US" dirty="0" smtClean="0"/>
              <a:t>“Verified affidavits of two persons who are not related to the petitioner or to each other by blood or marriage, that they know the character and reputation of the petitioner in the community in which he lives and that his character and reputation are good.”</a:t>
            </a:r>
          </a:p>
          <a:p>
            <a:pPr lvl="2"/>
            <a:r>
              <a:rPr lang="en-US" dirty="0" smtClean="0"/>
              <a:t>“A statement that the petition is a motion in the cause in the case wherein the petitioner was convicted.”</a:t>
            </a:r>
          </a:p>
          <a:p>
            <a:pPr lvl="2"/>
            <a:r>
              <a:rPr lang="en-US" dirty="0" smtClean="0"/>
              <a:t>“An application on a form approved by the Administrative Office of the Courts requesting and authorizing a name-based State and national criminal record check by the Department of Public Safety.”</a:t>
            </a:r>
          </a:p>
          <a:p>
            <a:pPr lvl="2"/>
            <a:r>
              <a:rPr lang="en-US" dirty="0" smtClean="0"/>
              <a:t>“The application shall be filed with the clerk of superior court.”</a:t>
            </a:r>
          </a:p>
          <a:p>
            <a:pPr lvl="2"/>
            <a:r>
              <a:rPr lang="en-US" dirty="0" smtClean="0"/>
              <a:t>“An affidavit by the petitioner that no restitution orders or civil judgments representing amounts ordered for restitution entered against him are outstanding.”</a:t>
            </a:r>
          </a:p>
          <a:p>
            <a:pPr marL="914400" lvl="2" indent="0">
              <a:buNone/>
            </a:pPr>
            <a:endParaRPr lang="en-US" dirty="0" smtClean="0"/>
          </a:p>
          <a:p>
            <a:pPr lvl="2"/>
            <a:endParaRPr lang="en-US" dirty="0" smtClean="0"/>
          </a:p>
          <a:p>
            <a:pPr marL="0" indent="0">
              <a:buNone/>
            </a:pPr>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19982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90152"/>
            <a:ext cx="9922045" cy="1763096"/>
          </a:xfrm>
        </p:spPr>
        <p:txBody>
          <a:bodyPr/>
          <a:lstStyle/>
          <a:p>
            <a:pPr marL="457200" indent="-457200">
              <a:buFont typeface="Wingdings" panose="05000000000000000000" pitchFamily="2" charset="2"/>
              <a:buChar char="Ø"/>
            </a:pPr>
            <a:r>
              <a:rPr lang="en-US" sz="2800" dirty="0" smtClean="0"/>
              <a:t>§15A-145---Expunctions of records for first offenders 		            	under the age of 18 at the time of 				              conviction of misdemeanor; expunction   		              of certain other misdemeanors.</a:t>
            </a:r>
            <a:endParaRPr lang="en-US" sz="2800" dirty="0"/>
          </a:p>
        </p:txBody>
      </p:sp>
      <p:sp>
        <p:nvSpPr>
          <p:cNvPr id="3" name="Content Placeholder 2"/>
          <p:cNvSpPr>
            <a:spLocks noGrp="1"/>
          </p:cNvSpPr>
          <p:nvPr>
            <p:ph idx="1"/>
          </p:nvPr>
        </p:nvSpPr>
        <p:spPr>
          <a:xfrm>
            <a:off x="128789" y="1983346"/>
            <a:ext cx="11938715" cy="4623516"/>
          </a:xfrm>
        </p:spPr>
        <p:txBody>
          <a:bodyPr/>
          <a:lstStyle/>
          <a:p>
            <a:r>
              <a:rPr lang="en-US" b="1" u="sng" dirty="0" smtClean="0"/>
              <a:t>Requirements of Petition (continued):</a:t>
            </a:r>
          </a:p>
          <a:p>
            <a:pPr marL="0" indent="0">
              <a:buNone/>
            </a:pPr>
            <a:endParaRPr lang="en-US" dirty="0" smtClean="0"/>
          </a:p>
          <a:p>
            <a:pPr lvl="2"/>
            <a:r>
              <a:rPr lang="en-US" dirty="0" smtClean="0"/>
              <a:t>Petition “shall be served upon the district attorney of the court wherein the case was tried resulting in conviction.”</a:t>
            </a:r>
          </a:p>
          <a:p>
            <a:pPr lvl="2"/>
            <a:r>
              <a:rPr lang="en-US" dirty="0" smtClean="0"/>
              <a:t>District Attorney “shall have 10 days thereafter in which to file any objection thereto and shall be duly notified as to the date of the hearing of the petition.”</a:t>
            </a:r>
          </a:p>
          <a:p>
            <a:pPr lvl="2"/>
            <a:r>
              <a:rPr lang="en-US" dirty="0" smtClean="0"/>
              <a:t>Must pay “the clerk of superior court a fee of one hundred seventy-five ($175.00) at the time the petition is filed.”  Fee does not apply to petitions filed as an indigent.</a:t>
            </a:r>
          </a:p>
          <a:p>
            <a:pPr lvl="3"/>
            <a:r>
              <a:rPr lang="en-US" dirty="0" smtClean="0"/>
              <a:t>  </a:t>
            </a:r>
            <a:r>
              <a:rPr lang="en-US" dirty="0" smtClean="0">
                <a:hlinkClick r:id="rId2" action="ppaction://hlinkfile"/>
              </a:rPr>
              <a:t>AOC-G-106_Petition to sue as an indigent.pdf</a:t>
            </a:r>
            <a:endParaRPr lang="en-US" dirty="0" smtClean="0"/>
          </a:p>
          <a:p>
            <a:pPr lvl="2"/>
            <a:r>
              <a:rPr lang="en-US" dirty="0" smtClean="0"/>
              <a:t> </a:t>
            </a:r>
            <a:r>
              <a:rPr lang="en-US" b="1" u="sng" dirty="0" smtClean="0"/>
              <a:t>A prior expunction is NOT a bar to relief under this statute.	</a:t>
            </a:r>
            <a:r>
              <a:rPr lang="en-US" dirty="0" smtClean="0"/>
              <a:t>	</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51991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2" y="90152"/>
            <a:ext cx="10050834" cy="1634308"/>
          </a:xfrm>
        </p:spPr>
        <p:txBody>
          <a:bodyPr/>
          <a:lstStyle/>
          <a:p>
            <a:pPr marL="457200" indent="-457200">
              <a:buFont typeface="Wingdings" panose="05000000000000000000" pitchFamily="2" charset="2"/>
              <a:buChar char="Ø"/>
            </a:pPr>
            <a:r>
              <a:rPr lang="en-US" sz="2800" dirty="0" smtClean="0"/>
              <a:t>§15A-145.1-----Expunction of records of first offenders 					      for first offenders under the age of 18 at 				      the time of conviction of certain gang 					      offenses.</a:t>
            </a:r>
            <a:endParaRPr lang="en-US" sz="2800" dirty="0"/>
          </a:p>
        </p:txBody>
      </p:sp>
      <p:sp>
        <p:nvSpPr>
          <p:cNvPr id="3" name="Content Placeholder 2"/>
          <p:cNvSpPr>
            <a:spLocks noGrp="1"/>
          </p:cNvSpPr>
          <p:nvPr>
            <p:ph idx="1"/>
          </p:nvPr>
        </p:nvSpPr>
        <p:spPr>
          <a:xfrm>
            <a:off x="103032" y="1867438"/>
            <a:ext cx="11333407" cy="4380962"/>
          </a:xfrm>
        </p:spPr>
        <p:txBody>
          <a:bodyPr/>
          <a:lstStyle/>
          <a:p>
            <a:r>
              <a:rPr lang="en-US" b="1" i="1" u="sng" dirty="0" smtClean="0"/>
              <a:t>Requirements:</a:t>
            </a:r>
          </a:p>
          <a:p>
            <a:pPr marL="0" indent="0">
              <a:buNone/>
            </a:pPr>
            <a:endParaRPr lang="en-US" b="1" i="1" u="sng" dirty="0" smtClean="0"/>
          </a:p>
          <a:p>
            <a:pPr lvl="1"/>
            <a:r>
              <a:rPr lang="en-US" dirty="0" smtClean="0"/>
              <a:t>Plead guilty to or guilty of “(i) a Class H felony under Article 13A of Chapter 14 of the General Statutes or (ii) an enhanced offense under G.S. 14-50.22, or has been discharged and had the proceedings against the person dismissed pursuant to G.S. 14-50.29, and the offense was committed before the person attained the age of 18 years.”</a:t>
            </a:r>
          </a:p>
          <a:p>
            <a:pPr lvl="1"/>
            <a:r>
              <a:rPr lang="en-US" dirty="0" smtClean="0"/>
              <a:t>“Except as provided in G.S. 14-50.29 (Conditional discharge for first offenders under the age of 18) upon discharge and dismissal, the petition cannot be filed earlier than</a:t>
            </a:r>
            <a:r>
              <a:rPr lang="en-US" dirty="0"/>
              <a:t> </a:t>
            </a:r>
            <a:r>
              <a:rPr lang="en-US" dirty="0" smtClean="0"/>
              <a:t>(i) two years after the date of the conviction or  (ii) the completion of any period of probation, whichever occurs later.”</a:t>
            </a:r>
            <a:r>
              <a:rPr lang="en-US" dirty="0"/>
              <a:t> </a:t>
            </a: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205314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2" y="90152"/>
            <a:ext cx="10050834" cy="1634308"/>
          </a:xfrm>
        </p:spPr>
        <p:txBody>
          <a:bodyPr/>
          <a:lstStyle/>
          <a:p>
            <a:pPr marL="457200" indent="-457200">
              <a:buFont typeface="Wingdings" panose="05000000000000000000" pitchFamily="2" charset="2"/>
              <a:buChar char="Ø"/>
            </a:pPr>
            <a:r>
              <a:rPr lang="en-US" sz="2800" dirty="0" smtClean="0"/>
              <a:t>§15A-145.1-----Expunction of records of first offenders 					      for first offenders under the age of 18 at 				      the time of conviction of certain gang 					      offenses.</a:t>
            </a:r>
            <a:endParaRPr lang="en-US" sz="2800" dirty="0"/>
          </a:p>
        </p:txBody>
      </p:sp>
      <p:sp>
        <p:nvSpPr>
          <p:cNvPr id="3" name="Content Placeholder 2"/>
          <p:cNvSpPr>
            <a:spLocks noGrp="1"/>
          </p:cNvSpPr>
          <p:nvPr>
            <p:ph idx="1"/>
          </p:nvPr>
        </p:nvSpPr>
        <p:spPr>
          <a:xfrm>
            <a:off x="103032" y="1867438"/>
            <a:ext cx="11333407" cy="4380962"/>
          </a:xfrm>
        </p:spPr>
        <p:txBody>
          <a:bodyPr>
            <a:normAutofit/>
          </a:bodyPr>
          <a:lstStyle/>
          <a:p>
            <a:pPr marL="0" indent="0">
              <a:buNone/>
            </a:pPr>
            <a:r>
              <a:rPr lang="en-US" b="1" i="1" u="sng" dirty="0" smtClean="0"/>
              <a:t>For Petition to be granted Court must find:</a:t>
            </a:r>
          </a:p>
          <a:p>
            <a:pPr marL="0" indent="0">
              <a:buNone/>
            </a:pPr>
            <a:endParaRPr lang="en-US" b="1" i="1" u="sng" dirty="0"/>
          </a:p>
          <a:p>
            <a:pPr marL="0" indent="0">
              <a:buNone/>
            </a:pPr>
            <a:r>
              <a:rPr lang="en-US" dirty="0" smtClean="0"/>
              <a:t>15A-145.1 (b)</a:t>
            </a:r>
          </a:p>
          <a:p>
            <a:pPr marL="0" indent="0">
              <a:buNone/>
            </a:pPr>
            <a:r>
              <a:rPr lang="en-US" dirty="0"/>
              <a:t>	</a:t>
            </a:r>
            <a:r>
              <a:rPr lang="en-US" dirty="0" smtClean="0"/>
              <a:t>“(i) the petitioner was dismissed and the proceedings against the petitioner discharged pursuant to G.S. 14-50.29 and the person had not yet attained 18 years of age at the time of the offense or (ii) the petitioner has remained of good behavior and been free of conviction of any felony or misdemeanor other than a traffic violation for two years from the date of conviction of the offense in question the petitioner has no outstanding restitution orders or civil judgments representing amounts ordered for restitution entered against the petitioner, and the petitioner had not attained the age of 18 years at the time of the offense in question…”</a:t>
            </a:r>
          </a:p>
          <a:p>
            <a:pPr marL="0" indent="0">
              <a:buNone/>
            </a:pPr>
            <a:endParaRPr lang="en-US"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53629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2" y="90152"/>
            <a:ext cx="10050834" cy="1634308"/>
          </a:xfrm>
        </p:spPr>
        <p:txBody>
          <a:bodyPr/>
          <a:lstStyle/>
          <a:p>
            <a:pPr marL="457200" indent="-457200">
              <a:buFont typeface="Wingdings" panose="05000000000000000000" pitchFamily="2" charset="2"/>
              <a:buChar char="Ø"/>
            </a:pPr>
            <a:r>
              <a:rPr lang="en-US" sz="2800" dirty="0" smtClean="0"/>
              <a:t>§15A-145.1-----Expunction of records of first offenders 					      for first offenders under the age of 18 at 				      the time of conviction of certain gang 					      offenses.</a:t>
            </a:r>
            <a:endParaRPr lang="en-US" sz="2800" dirty="0"/>
          </a:p>
        </p:txBody>
      </p:sp>
      <p:sp>
        <p:nvSpPr>
          <p:cNvPr id="3" name="Content Placeholder 2"/>
          <p:cNvSpPr>
            <a:spLocks noGrp="1"/>
          </p:cNvSpPr>
          <p:nvPr>
            <p:ph idx="1"/>
          </p:nvPr>
        </p:nvSpPr>
        <p:spPr>
          <a:xfrm>
            <a:off x="103032" y="1867438"/>
            <a:ext cx="11333407" cy="4380962"/>
          </a:xfrm>
        </p:spPr>
        <p:txBody>
          <a:bodyPr>
            <a:normAutofit/>
          </a:bodyPr>
          <a:lstStyle/>
          <a:p>
            <a:pPr marL="0" indent="0">
              <a:buNone/>
            </a:pPr>
            <a:endParaRPr lang="en-US" dirty="0" smtClean="0"/>
          </a:p>
          <a:p>
            <a:pPr marL="0" indent="0">
              <a:buNone/>
            </a:pPr>
            <a:endParaRPr lang="en-US" dirty="0"/>
          </a:p>
          <a:p>
            <a:pPr marL="0" indent="0">
              <a:buNone/>
            </a:pPr>
            <a:r>
              <a:rPr lang="en-US" dirty="0" smtClean="0"/>
              <a:t>Fee:</a:t>
            </a:r>
          </a:p>
          <a:p>
            <a:pPr>
              <a:buFont typeface="Wingdings" panose="05000000000000000000" pitchFamily="2" charset="2"/>
              <a:buChar char="Ø"/>
            </a:pPr>
            <a:r>
              <a:rPr lang="en-US" dirty="0"/>
              <a:t>	</a:t>
            </a:r>
            <a:r>
              <a:rPr lang="en-US" dirty="0" smtClean="0"/>
              <a:t>$175.00</a:t>
            </a:r>
          </a:p>
          <a:p>
            <a:pPr>
              <a:buFont typeface="Wingdings" panose="05000000000000000000" pitchFamily="2" charset="2"/>
              <a:buChar char="Ø"/>
            </a:pPr>
            <a:r>
              <a:rPr lang="en-US" dirty="0"/>
              <a:t> </a:t>
            </a:r>
            <a:r>
              <a:rPr lang="en-US" dirty="0" smtClean="0"/>
              <a:t> Fee does not apply “to petitions filed by an indigent”</a:t>
            </a:r>
          </a:p>
          <a:p>
            <a:pPr marL="0" indent="0">
              <a:buNone/>
            </a:pPr>
            <a:r>
              <a:rPr lang="en-US" dirty="0"/>
              <a:t>	</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06808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 y="180304"/>
            <a:ext cx="9844772" cy="1672944"/>
          </a:xfrm>
        </p:spPr>
        <p:txBody>
          <a:bodyPr/>
          <a:lstStyle/>
          <a:p>
            <a:pPr marL="457200" indent="-457200">
              <a:buFont typeface="Wingdings" panose="05000000000000000000" pitchFamily="2" charset="2"/>
              <a:buChar char="Ø"/>
            </a:pPr>
            <a:r>
              <a:rPr lang="en-US" sz="2800" dirty="0" smtClean="0"/>
              <a:t>§15A-145.2—Expunction of records for first offenders 				</a:t>
            </a:r>
            <a:r>
              <a:rPr lang="en-US" sz="2800" dirty="0"/>
              <a:t> </a:t>
            </a:r>
            <a:r>
              <a:rPr lang="en-US" sz="2800" dirty="0" smtClean="0"/>
              <a:t>        not over 21 years of age at the time of 				</a:t>
            </a:r>
            <a:r>
              <a:rPr lang="en-US" sz="2800" dirty="0"/>
              <a:t> </a:t>
            </a:r>
            <a:r>
              <a:rPr lang="en-US" sz="2800" dirty="0" smtClean="0"/>
              <a:t>        offense of certain drug offenses</a:t>
            </a:r>
            <a:br>
              <a:rPr lang="en-US" sz="2800" dirty="0" smtClean="0"/>
            </a:br>
            <a:endParaRPr lang="en-US" sz="2800" dirty="0"/>
          </a:p>
        </p:txBody>
      </p:sp>
      <p:sp>
        <p:nvSpPr>
          <p:cNvPr id="3" name="Content Placeholder 2"/>
          <p:cNvSpPr>
            <a:spLocks noGrp="1"/>
          </p:cNvSpPr>
          <p:nvPr>
            <p:ph idx="1"/>
          </p:nvPr>
        </p:nvSpPr>
        <p:spPr>
          <a:xfrm>
            <a:off x="206063" y="1853248"/>
            <a:ext cx="11470121" cy="4805460"/>
          </a:xfrm>
        </p:spPr>
        <p:txBody>
          <a:bodyPr>
            <a:normAutofit fontScale="92500" lnSpcReduction="10000"/>
          </a:bodyPr>
          <a:lstStyle/>
          <a:p>
            <a:r>
              <a:rPr lang="en-US" dirty="0" smtClean="0"/>
              <a:t>15A-145.2 (a)</a:t>
            </a:r>
          </a:p>
          <a:p>
            <a:pPr lvl="1"/>
            <a:r>
              <a:rPr lang="en-US" dirty="0" smtClean="0"/>
              <a:t>“Whenever a person is discharged, and the proceedings against the person dismissed, pursuant to 90-96(a) or (a)1, and the person was not over 21 years of age at the time of the offense, the person may apply to the court of the county where charged for an order to expunge…”</a:t>
            </a:r>
          </a:p>
          <a:p>
            <a:endParaRPr lang="en-US" dirty="0"/>
          </a:p>
          <a:p>
            <a:r>
              <a:rPr lang="en-US" b="1" dirty="0" smtClean="0"/>
              <a:t>Requirements:</a:t>
            </a:r>
          </a:p>
          <a:p>
            <a:pPr lvl="1"/>
            <a:r>
              <a:rPr lang="en-US" dirty="0" smtClean="0"/>
              <a:t>“(1)	An affidavit by the petitioner that he or she has been of good behavior during the period of probation since the decision to defer further proceedings on the offense in question and has not been convicted of any felony or misdemeanor other than a traffic violation under the law of the United States or the laws of this State or any other state:</a:t>
            </a:r>
          </a:p>
          <a:p>
            <a:pPr lvl="1"/>
            <a:r>
              <a:rPr lang="en-US" dirty="0" smtClean="0"/>
              <a:t>(2)      Verified affidavits by two persons who are not related to the petitioner or to each other by blood or marriage, that they know the character and reputation of the petitioner in the community in which he or she lives, and that the petitioner’s character and reputation are good;</a:t>
            </a:r>
          </a:p>
          <a:p>
            <a:pPr lvl="1"/>
            <a:r>
              <a:rPr lang="en-US" dirty="0" smtClean="0"/>
              <a:t>(3)	Repealed……</a:t>
            </a:r>
          </a:p>
          <a:p>
            <a:pPr lvl="1"/>
            <a:r>
              <a:rPr lang="en-US" dirty="0" smtClean="0"/>
              <a:t>(3a)	An application on a form approved by the Administrative Office of the Courts….”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78927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679572"/>
            <a:ext cx="10290220" cy="5218952"/>
          </a:xfrm>
        </p:spPr>
        <p:txBody>
          <a:bodyPr>
            <a:normAutofit/>
          </a:bodyPr>
          <a:lstStyle/>
          <a:p>
            <a:r>
              <a:rPr lang="en-US" i="1" u="sng" dirty="0" smtClean="0"/>
              <a:t>---Expunctions after Senate Bill 445</a:t>
            </a:r>
            <a:br>
              <a:rPr lang="en-US" i="1" u="sng" dirty="0" smtClean="0"/>
            </a:br>
            <a:r>
              <a:rPr lang="en-US" i="1" u="sng" dirty="0" smtClean="0"/>
              <a:t/>
            </a:r>
            <a:br>
              <a:rPr lang="en-US" i="1" u="sng" dirty="0" smtClean="0"/>
            </a:br>
            <a:r>
              <a:rPr lang="en-US" i="1" u="sng" dirty="0" smtClean="0"/>
              <a:t>---Certificates of Relief</a:t>
            </a:r>
            <a:r>
              <a:rPr lang="en-US" i="1" dirty="0" smtClean="0"/>
              <a:t/>
            </a:r>
            <a:br>
              <a:rPr lang="en-US" i="1" dirty="0" smtClean="0"/>
            </a:br>
            <a:r>
              <a:rPr lang="en-US" i="1" dirty="0"/>
              <a:t/>
            </a:r>
            <a:br>
              <a:rPr lang="en-US" i="1" dirty="0"/>
            </a:br>
            <a:r>
              <a:rPr lang="en-US" i="1" dirty="0" smtClean="0"/>
              <a:t>---</a:t>
            </a:r>
            <a:r>
              <a:rPr lang="en-US" i="1" u="sng" dirty="0" smtClean="0"/>
              <a:t>Motions for Appropriate Relief</a:t>
            </a:r>
            <a:r>
              <a:rPr lang="en-US" i="1" dirty="0" smtClean="0"/>
              <a:t/>
            </a:r>
            <a:br>
              <a:rPr lang="en-US" i="1" dirty="0" smtClean="0"/>
            </a:br>
            <a:r>
              <a:rPr lang="en-US" i="1" dirty="0"/>
              <a:t/>
            </a:r>
            <a:br>
              <a:rPr lang="en-US" i="1" dirty="0"/>
            </a:br>
            <a:r>
              <a:rPr lang="en-US" i="1" dirty="0" smtClean="0"/>
              <a:t>---</a:t>
            </a:r>
            <a:r>
              <a:rPr lang="en-US" i="1" u="sng" dirty="0" smtClean="0"/>
              <a:t>Expunctions of Juvenile Records</a:t>
            </a:r>
            <a:endParaRPr lang="en-US" u="sng" dirty="0"/>
          </a:p>
        </p:txBody>
      </p:sp>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57867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 y="180304"/>
            <a:ext cx="9844772" cy="1672944"/>
          </a:xfrm>
        </p:spPr>
        <p:txBody>
          <a:bodyPr/>
          <a:lstStyle/>
          <a:p>
            <a:pPr marL="457200" indent="-457200">
              <a:buFont typeface="Wingdings" panose="05000000000000000000" pitchFamily="2" charset="2"/>
              <a:buChar char="Ø"/>
            </a:pPr>
            <a:r>
              <a:rPr lang="en-US" sz="2800" dirty="0" smtClean="0"/>
              <a:t>§15A-145.2—Expunction of records for first offenders 				</a:t>
            </a:r>
            <a:r>
              <a:rPr lang="en-US" sz="2800" dirty="0"/>
              <a:t> </a:t>
            </a:r>
            <a:r>
              <a:rPr lang="en-US" sz="2800" dirty="0" smtClean="0"/>
              <a:t>        not over 21 years of age at the time of 				</a:t>
            </a:r>
            <a:r>
              <a:rPr lang="en-US" sz="2800" dirty="0"/>
              <a:t> </a:t>
            </a:r>
            <a:r>
              <a:rPr lang="en-US" sz="2800" dirty="0" smtClean="0"/>
              <a:t>        offense of certain drug offenses</a:t>
            </a:r>
            <a:br>
              <a:rPr lang="en-US" sz="2800" dirty="0" smtClean="0"/>
            </a:br>
            <a:endParaRPr lang="en-US" sz="2800" dirty="0"/>
          </a:p>
        </p:txBody>
      </p:sp>
      <p:sp>
        <p:nvSpPr>
          <p:cNvPr id="3" name="Content Placeholder 2"/>
          <p:cNvSpPr>
            <a:spLocks noGrp="1"/>
          </p:cNvSpPr>
          <p:nvPr>
            <p:ph idx="1"/>
          </p:nvPr>
        </p:nvSpPr>
        <p:spPr>
          <a:xfrm>
            <a:off x="206063" y="1853248"/>
            <a:ext cx="11470121" cy="4805460"/>
          </a:xfrm>
        </p:spPr>
        <p:txBody>
          <a:bodyPr>
            <a:normAutofit/>
          </a:bodyPr>
          <a:lstStyle/>
          <a:p>
            <a:r>
              <a:rPr lang="en-US" dirty="0" smtClean="0"/>
              <a:t>15A-145.2 (b)</a:t>
            </a:r>
          </a:p>
          <a:p>
            <a:pPr lvl="1"/>
            <a:r>
              <a:rPr lang="en-US" dirty="0" smtClean="0"/>
              <a:t>“Whenever any person is charged with a misdemeanor under Article 5 of Chapter 90 of the General Statutes by possessing a controlled substance included within Schedules I through VI of Article 5 of Chapter 90 of the General Statutes or a felony under G.S. 90-95(a)(3), upon dismissal by the State of the charges against the person, upon entry of a nolle prosequi, or up finding of not guilty or other adjudication of innocence, such person may apply to the court for an order to expunge…..”</a:t>
            </a:r>
          </a:p>
          <a:p>
            <a:pPr>
              <a:buFont typeface="Wingdings" panose="05000000000000000000" pitchFamily="2" charset="2"/>
              <a:buChar char="Ø"/>
            </a:pPr>
            <a:r>
              <a:rPr lang="en-US" dirty="0" smtClean="0"/>
              <a:t>Required findings:</a:t>
            </a:r>
          </a:p>
          <a:p>
            <a:pPr lvl="1">
              <a:buFont typeface="Wingdings" panose="05000000000000000000" pitchFamily="2" charset="2"/>
              <a:buChar char="Ø"/>
            </a:pPr>
            <a:r>
              <a:rPr lang="en-US" dirty="0" smtClean="0"/>
              <a:t>“…such person was not over 21 years of age at the time the offense for which the person was charged occurred, it shall enter such order.”</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63160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 y="180304"/>
            <a:ext cx="9844772" cy="1672944"/>
          </a:xfrm>
        </p:spPr>
        <p:txBody>
          <a:bodyPr/>
          <a:lstStyle/>
          <a:p>
            <a:pPr marL="457200" indent="-457200">
              <a:buFont typeface="Wingdings" panose="05000000000000000000" pitchFamily="2" charset="2"/>
              <a:buChar char="Ø"/>
            </a:pPr>
            <a:r>
              <a:rPr lang="en-US" sz="2800" dirty="0" smtClean="0"/>
              <a:t>§15A-145.2—Expunction of records for first offenders 				</a:t>
            </a:r>
            <a:r>
              <a:rPr lang="en-US" sz="2800" dirty="0"/>
              <a:t> </a:t>
            </a:r>
            <a:r>
              <a:rPr lang="en-US" sz="2800" dirty="0" smtClean="0"/>
              <a:t>        not over 21 years of age at the time of 				</a:t>
            </a:r>
            <a:r>
              <a:rPr lang="en-US" sz="2800" dirty="0"/>
              <a:t> </a:t>
            </a:r>
            <a:r>
              <a:rPr lang="en-US" sz="2800" dirty="0" smtClean="0"/>
              <a:t>        offense of certain drug offenses</a:t>
            </a:r>
            <a:br>
              <a:rPr lang="en-US" sz="2800" dirty="0" smtClean="0"/>
            </a:br>
            <a:endParaRPr lang="en-US" sz="2800" dirty="0"/>
          </a:p>
        </p:txBody>
      </p:sp>
      <p:sp>
        <p:nvSpPr>
          <p:cNvPr id="3" name="Content Placeholder 2"/>
          <p:cNvSpPr>
            <a:spLocks noGrp="1"/>
          </p:cNvSpPr>
          <p:nvPr>
            <p:ph idx="1"/>
          </p:nvPr>
        </p:nvSpPr>
        <p:spPr>
          <a:xfrm>
            <a:off x="206063" y="1853248"/>
            <a:ext cx="11470121" cy="4805460"/>
          </a:xfrm>
        </p:spPr>
        <p:txBody>
          <a:bodyPr>
            <a:normAutofit fontScale="92500" lnSpcReduction="20000"/>
          </a:bodyPr>
          <a:lstStyle/>
          <a:p>
            <a:r>
              <a:rPr lang="en-US" dirty="0" smtClean="0"/>
              <a:t>15A-145.2 (c) </a:t>
            </a:r>
          </a:p>
          <a:p>
            <a:pPr lvl="2"/>
            <a:r>
              <a:rPr lang="en-US" dirty="0" smtClean="0"/>
              <a:t>“Whenever any person who has not previously been convicted of (i) any felony offense under any state or federal laws; (ii) any offense under Chapter 90 of the General Statutes; or ( iii) an offense under any statute of the United States or any state relating to controlled substances included in any schedule of Chapter 90 of the General Statutes or to that paraphernalia included in Article 5B of Chapter 90 of the General Statutes, pleads guilty to or has been found guilty of a misdemeanor under Article 5 of Chapter 90 of the General Statutes by possessing a controlled substance included within Schedules I through VI of Chapter 90, or by possessing drug paraphernalia as prohibited by G.S. 90-113.22 or pleads guilty to or has been found guilty of a felony under G.S. 90-95 (a) (3), the court may, upon application of the person not sooner than 12 months after conviction, order cancellation of the judgment of conviction and expunction of the records</a:t>
            </a:r>
            <a:r>
              <a:rPr lang="en-US" dirty="0" smtClean="0"/>
              <a:t>…… Cancellation and expunction under this subsection may occur only once with respect to any person…”</a:t>
            </a:r>
            <a:endParaRPr lang="en-US" dirty="0" smtClean="0"/>
          </a:p>
          <a:p>
            <a:r>
              <a:rPr lang="en-US" b="1" u="sng" dirty="0" smtClean="0"/>
              <a:t>Required findings:</a:t>
            </a:r>
          </a:p>
          <a:p>
            <a:pPr lvl="2"/>
            <a:r>
              <a:rPr lang="en-US" dirty="0" smtClean="0"/>
              <a:t>“…”the petitioner was convicted of (i) a misdemeanor under Article 5 of Chapter 90 of the General Statutes for possessing a controlled substance included within Schedules I through VI of Article 5 of Chapter 90 of the General Statutes or for possessing drug paraphernalia as prohibited in G.S. 90-113.22 or (ii) a felony under G.S. 90-95(a)3, that the petitioner has no disqualifying previous convictions as set forth in this subsection, that the petitioner was not over 21 years of age at the time of the offense, that the petitioner has been of good behavior since his or her conviction, that the petitioner has successfully completed a drug education program approved for this purpose by the Department of Health and Human Services, and the petitioner has not been convicted of a felony or misdemeanor other than a traffic violation under the laws of this State at any time prior to or since the conviction for the offense in question……”</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5858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 y="180304"/>
            <a:ext cx="9844772" cy="1672944"/>
          </a:xfrm>
        </p:spPr>
        <p:txBody>
          <a:bodyPr/>
          <a:lstStyle/>
          <a:p>
            <a:pPr marL="457200" indent="-457200">
              <a:buFont typeface="Wingdings" panose="05000000000000000000" pitchFamily="2" charset="2"/>
              <a:buChar char="Ø"/>
            </a:pPr>
            <a:r>
              <a:rPr lang="en-US" sz="2800" dirty="0" smtClean="0"/>
              <a:t>§15A-145.2—Expunction of records for first offenders 				</a:t>
            </a:r>
            <a:r>
              <a:rPr lang="en-US" sz="2800" dirty="0"/>
              <a:t> </a:t>
            </a:r>
            <a:r>
              <a:rPr lang="en-US" sz="2800" dirty="0" smtClean="0"/>
              <a:t>        not over 21 years of age at the time of 				</a:t>
            </a:r>
            <a:r>
              <a:rPr lang="en-US" sz="2800" dirty="0"/>
              <a:t> </a:t>
            </a:r>
            <a:r>
              <a:rPr lang="en-US" sz="2800" dirty="0" smtClean="0"/>
              <a:t>        offense of certain drug offenses</a:t>
            </a:r>
            <a:br>
              <a:rPr lang="en-US" sz="2800" dirty="0" smtClean="0"/>
            </a:br>
            <a:endParaRPr lang="en-US" sz="2800" dirty="0"/>
          </a:p>
        </p:txBody>
      </p:sp>
      <p:sp>
        <p:nvSpPr>
          <p:cNvPr id="3" name="Content Placeholder 2"/>
          <p:cNvSpPr>
            <a:spLocks noGrp="1"/>
          </p:cNvSpPr>
          <p:nvPr>
            <p:ph idx="1"/>
          </p:nvPr>
        </p:nvSpPr>
        <p:spPr>
          <a:xfrm>
            <a:off x="206063" y="1853248"/>
            <a:ext cx="11470121" cy="4805460"/>
          </a:xfrm>
        </p:spPr>
        <p:txBody>
          <a:bodyPr>
            <a:normAutofit/>
          </a:bodyPr>
          <a:lstStyle/>
          <a:p>
            <a:pPr lvl="1"/>
            <a:r>
              <a:rPr lang="en-US" dirty="0" smtClean="0"/>
              <a:t>Fee:</a:t>
            </a:r>
          </a:p>
          <a:p>
            <a:pPr lvl="2"/>
            <a:r>
              <a:rPr lang="en-US" dirty="0" smtClean="0"/>
              <a:t>$175</a:t>
            </a:r>
          </a:p>
          <a:p>
            <a:pPr lvl="2"/>
            <a:r>
              <a:rPr lang="en-US" dirty="0" smtClean="0"/>
              <a:t>Fee does not apply “to petitions filed by an indigent”</a:t>
            </a:r>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48330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8789"/>
            <a:ext cx="9960682" cy="1724459"/>
          </a:xfrm>
        </p:spPr>
        <p:txBody>
          <a:bodyPr/>
          <a:lstStyle/>
          <a:p>
            <a:pPr marL="457200" indent="-457200">
              <a:buFont typeface="Wingdings" panose="05000000000000000000" pitchFamily="2" charset="2"/>
              <a:buChar char="Ø"/>
            </a:pPr>
            <a:r>
              <a:rPr lang="en-US" sz="2800" dirty="0" smtClean="0"/>
              <a:t>§15A-145.3--Expunction of records for first offenders 					   not over 21 years of age at the tie of 						   the offense of certain toxic vapors 						        offenses</a:t>
            </a:r>
            <a:endParaRPr lang="en-US" sz="2800" dirty="0"/>
          </a:p>
        </p:txBody>
      </p:sp>
      <p:sp>
        <p:nvSpPr>
          <p:cNvPr id="3" name="Content Placeholder 2"/>
          <p:cNvSpPr>
            <a:spLocks noGrp="1"/>
          </p:cNvSpPr>
          <p:nvPr>
            <p:ph idx="1"/>
          </p:nvPr>
        </p:nvSpPr>
        <p:spPr>
          <a:xfrm>
            <a:off x="211015" y="2157047"/>
            <a:ext cx="11453446" cy="4208584"/>
          </a:xfrm>
        </p:spPr>
        <p:txBody>
          <a:bodyPr>
            <a:normAutofit fontScale="85000" lnSpcReduction="20000"/>
          </a:bodyPr>
          <a:lstStyle/>
          <a:p>
            <a:r>
              <a:rPr lang="en-US" dirty="0" smtClean="0"/>
              <a:t>15A-145.3 (a)</a:t>
            </a:r>
          </a:p>
          <a:p>
            <a:pPr lvl="1"/>
            <a:r>
              <a:rPr lang="en-US" dirty="0" smtClean="0"/>
              <a:t>“Whenever a person is discharged and the proceedings against the person dismissed under G.S. 90-113.14(a) or (a1), such person, if he or she was not over 21 years of age at the time of the offense, may apply to the court of the county where charged for an order to expunge….” </a:t>
            </a:r>
            <a:endParaRPr lang="en-US" dirty="0"/>
          </a:p>
          <a:p>
            <a:r>
              <a:rPr lang="en-US" b="1" u="sng" dirty="0" smtClean="0"/>
              <a:t>Requirements:</a:t>
            </a:r>
          </a:p>
          <a:p>
            <a:pPr lvl="1"/>
            <a:r>
              <a:rPr lang="en-US" dirty="0" smtClean="0"/>
              <a:t>“(1)	An affidavit by the petitioner that the petitioner has been of good behavior during the period of probation since the decision to defer further proceedings on the misdemeanor in question and has not been convicted of any felony or misdemeanor other than a traffic violation under the laws of the United States or the laws of this State or any other state;</a:t>
            </a:r>
          </a:p>
          <a:p>
            <a:pPr lvl="1"/>
            <a:r>
              <a:rPr lang="en-US" dirty="0" smtClean="0"/>
              <a:t>(2)	Verified affidavits by two persons who are not related to the petitioner or to each other by blood or marriage, that they know the character and reputation of the petitioner in the community in which the petitioner lives, and that his or her character and reputation are good;</a:t>
            </a:r>
          </a:p>
          <a:p>
            <a:pPr lvl="1"/>
            <a:r>
              <a:rPr lang="en-US" dirty="0" smtClean="0"/>
              <a:t>(3)	Repealed…..</a:t>
            </a:r>
          </a:p>
          <a:p>
            <a:pPr lvl="1"/>
            <a:r>
              <a:rPr lang="en-US" dirty="0" smtClean="0"/>
              <a:t>(3a)	An application on a form approved by the Administrative Office of the Courts….”</a:t>
            </a:r>
          </a:p>
          <a:p>
            <a:pPr marL="457200" lvl="1" indent="0">
              <a:buNone/>
            </a:pP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23631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8789"/>
            <a:ext cx="9960682" cy="1724459"/>
          </a:xfrm>
        </p:spPr>
        <p:txBody>
          <a:bodyPr/>
          <a:lstStyle/>
          <a:p>
            <a:pPr marL="457200" indent="-457200">
              <a:buFont typeface="Wingdings" panose="05000000000000000000" pitchFamily="2" charset="2"/>
              <a:buChar char="Ø"/>
            </a:pPr>
            <a:r>
              <a:rPr lang="en-US" sz="2800" dirty="0" smtClean="0"/>
              <a:t>§15A-145.3--Expunction of records for first offenders 					   not over 21 years of age at the tie of 						   the offense of certain toxic vapors 						        offenses</a:t>
            </a:r>
            <a:endParaRPr lang="en-US" sz="2800" dirty="0"/>
          </a:p>
        </p:txBody>
      </p:sp>
      <p:sp>
        <p:nvSpPr>
          <p:cNvPr id="3" name="Content Placeholder 2"/>
          <p:cNvSpPr>
            <a:spLocks noGrp="1"/>
          </p:cNvSpPr>
          <p:nvPr>
            <p:ph idx="1"/>
          </p:nvPr>
        </p:nvSpPr>
        <p:spPr>
          <a:xfrm>
            <a:off x="304800" y="2250832"/>
            <a:ext cx="11453446" cy="4208584"/>
          </a:xfrm>
        </p:spPr>
        <p:txBody>
          <a:bodyPr>
            <a:normAutofit fontScale="92500"/>
          </a:bodyPr>
          <a:lstStyle/>
          <a:p>
            <a:r>
              <a:rPr lang="en-US" dirty="0" smtClean="0"/>
              <a:t>15A-145.3 (b)</a:t>
            </a:r>
          </a:p>
          <a:p>
            <a:pPr lvl="1"/>
            <a:r>
              <a:rPr lang="en-US" dirty="0" smtClean="0"/>
              <a:t>“Whenever any person is charged with a misdemeanor under Article 5A of Chapter 90 of the General Statutes or possessing drug paraphernalia as prohibited by G.S. 90-113.22, upon dismissal by the State of the charges against the person or upon entry of a nolle prosequi or upon a finding of not guilty or other adjudication of innocence, such person may apply to the court for an order to expunge….”</a:t>
            </a:r>
          </a:p>
          <a:p>
            <a:r>
              <a:rPr lang="en-US" dirty="0" smtClean="0"/>
              <a:t>15A-146.3 (c)</a:t>
            </a:r>
          </a:p>
          <a:p>
            <a:pPr lvl="1"/>
            <a:r>
              <a:rPr lang="en-US" dirty="0" smtClean="0"/>
              <a:t>“Whenever any person who has not previously been convicted of an offense under Article 5 or 5A of Chapter 90 of the General Statutes or under any statute of the United States or any state relating to controlled substances included in any schedule of Article 5 of Chapter 90 of the General Statutes pleads guilty to or has been found guilty of a misdemeanor under Article 5A of Chapter 90 of the General Statutes, the court may, upon application of the person not sooner than 12 months after conviction, order cancellation of the judgment of conviction and expunction </a:t>
            </a:r>
            <a:r>
              <a:rPr lang="en-US" dirty="0" smtClean="0"/>
              <a:t>….Cancellation and expunction under this subsection may occur only once with respect to any person….”</a:t>
            </a:r>
            <a:endParaRPr lang="en-US" dirty="0" smtClean="0"/>
          </a:p>
          <a:p>
            <a:pPr lvl="1"/>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04083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8789"/>
            <a:ext cx="9960682" cy="1724459"/>
          </a:xfrm>
        </p:spPr>
        <p:txBody>
          <a:bodyPr/>
          <a:lstStyle/>
          <a:p>
            <a:pPr marL="457200" indent="-457200">
              <a:buFont typeface="Wingdings" panose="05000000000000000000" pitchFamily="2" charset="2"/>
              <a:buChar char="Ø"/>
            </a:pPr>
            <a:r>
              <a:rPr lang="en-US" sz="2800" dirty="0" smtClean="0"/>
              <a:t>§15A-145.3--Expunction of records for first offenders 					   not over 21 years of age at the time of 					</a:t>
            </a:r>
            <a:r>
              <a:rPr lang="en-US" sz="2800" dirty="0"/>
              <a:t> </a:t>
            </a:r>
            <a:r>
              <a:rPr lang="en-US" sz="2800" dirty="0" smtClean="0"/>
              <a:t>  the offense of certain toxic vapors 						        offenses</a:t>
            </a:r>
            <a:endParaRPr lang="en-US" sz="2800" dirty="0"/>
          </a:p>
        </p:txBody>
      </p:sp>
      <p:sp>
        <p:nvSpPr>
          <p:cNvPr id="3" name="Content Placeholder 2"/>
          <p:cNvSpPr>
            <a:spLocks noGrp="1"/>
          </p:cNvSpPr>
          <p:nvPr>
            <p:ph idx="1"/>
          </p:nvPr>
        </p:nvSpPr>
        <p:spPr>
          <a:xfrm>
            <a:off x="304800" y="2250832"/>
            <a:ext cx="11453446" cy="4208584"/>
          </a:xfrm>
        </p:spPr>
        <p:txBody>
          <a:bodyPr>
            <a:normAutofit/>
          </a:bodyPr>
          <a:lstStyle/>
          <a:p>
            <a:pPr lvl="1"/>
            <a:r>
              <a:rPr lang="en-US" dirty="0" smtClean="0"/>
              <a:t>Fee</a:t>
            </a:r>
          </a:p>
          <a:p>
            <a:pPr lvl="2"/>
            <a:r>
              <a:rPr lang="en-US" dirty="0" smtClean="0"/>
              <a:t>$175</a:t>
            </a:r>
          </a:p>
          <a:p>
            <a:pPr lvl="2"/>
            <a:r>
              <a:rPr lang="en-US" dirty="0" smtClean="0"/>
              <a:t>Fee does not apply “to petitions filed by an indigent.”</a:t>
            </a:r>
          </a:p>
          <a:p>
            <a:pPr marL="914400" lvl="2"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4548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031"/>
            <a:ext cx="11024314" cy="1750217"/>
          </a:xfrm>
        </p:spPr>
        <p:txBody>
          <a:bodyPr/>
          <a:lstStyle/>
          <a:p>
            <a:pPr marL="457200" indent="-457200">
              <a:buFont typeface="Wingdings" panose="05000000000000000000" pitchFamily="2" charset="2"/>
              <a:buChar char="Ø"/>
            </a:pPr>
            <a:r>
              <a:rPr lang="en-US" sz="2800" dirty="0" smtClean="0"/>
              <a:t>§15A-145.4—Expunction of records for first offenders                 					who are under 18 years of age at the   				      			time of the commission of a nonviolent      							felony.</a:t>
            </a:r>
            <a:br>
              <a:rPr lang="en-US" sz="2800" dirty="0" smtClean="0"/>
            </a:br>
            <a:r>
              <a:rPr lang="en-US" sz="2800" dirty="0" smtClean="0"/>
              <a:t/>
            </a:r>
            <a:br>
              <a:rPr lang="en-US" sz="2800" dirty="0" smtClean="0"/>
            </a:br>
            <a:r>
              <a:rPr lang="en-US" sz="2400" b="1" i="1" u="sng" dirty="0" smtClean="0"/>
              <a:t>Requirements: </a:t>
            </a:r>
            <a:r>
              <a:rPr lang="en-US" sz="2800" b="1" i="1" u="sng" dirty="0" smtClean="0"/>
              <a:t/>
            </a:r>
            <a:br>
              <a:rPr lang="en-US" sz="2800" b="1" i="1" u="sng" dirty="0" smtClean="0"/>
            </a:br>
            <a:r>
              <a:rPr lang="en-US" sz="2800" b="1" i="1" u="sng" dirty="0"/>
              <a:t/>
            </a:r>
            <a:br>
              <a:rPr lang="en-US" sz="2800" b="1" i="1" u="sng"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3" name="Content Placeholder 2"/>
          <p:cNvSpPr>
            <a:spLocks noGrp="1"/>
          </p:cNvSpPr>
          <p:nvPr>
            <p:ph idx="1"/>
          </p:nvPr>
        </p:nvSpPr>
        <p:spPr>
          <a:xfrm>
            <a:off x="218941" y="2768958"/>
            <a:ext cx="11668259" cy="3788534"/>
          </a:xfrm>
        </p:spPr>
        <p:txBody>
          <a:bodyPr>
            <a:normAutofit/>
          </a:bodyPr>
          <a:lstStyle/>
          <a:p>
            <a:r>
              <a:rPr lang="en-US" dirty="0" smtClean="0"/>
              <a:t>“Had not yet attained 18 at the time of the commission of the offense”</a:t>
            </a:r>
          </a:p>
          <a:p>
            <a:r>
              <a:rPr lang="en-US" dirty="0" smtClean="0"/>
              <a:t>“Has not previously been convicted of any felony or misdemeanor other than a traffic violation under the law of the United States or the laws of this State or any other state”</a:t>
            </a:r>
          </a:p>
          <a:p>
            <a:r>
              <a:rPr lang="en-US" dirty="0" smtClean="0"/>
              <a:t>“The petition shall not be filed earlier than four years after the date of conviction or when any active sentence, period of probation, and post-release supervision has been served, whichever occurs later.”</a:t>
            </a:r>
          </a:p>
          <a:p>
            <a:r>
              <a:rPr lang="en-US" dirty="0" smtClean="0"/>
              <a:t>“The person shall also perform at least 100 hours of community service, preferably related to the conviction…”</a:t>
            </a:r>
            <a:endParaRPr lang="en-US" dirty="0"/>
          </a:p>
          <a:p>
            <a:pPr>
              <a:buFont typeface="Wingdings" panose="05000000000000000000" pitchFamily="2" charset="2"/>
              <a:buChar char="Ø"/>
            </a:pPr>
            <a:r>
              <a:rPr lang="en-US" b="1" dirty="0" smtClean="0"/>
              <a:t>Must not have “been previously granted an expunction”</a:t>
            </a:r>
          </a:p>
          <a:p>
            <a:pPr lvl="1">
              <a:buFont typeface="Wingdings" panose="05000000000000000000" pitchFamily="2" charset="2"/>
              <a:buChar char="Ø"/>
            </a:pPr>
            <a:r>
              <a:rPr lang="en-US" b="1" u="sng" dirty="0" smtClean="0"/>
              <a:t>Unclear if this also includes a Juvenile Court expunction</a:t>
            </a:r>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942572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031"/>
            <a:ext cx="10050834" cy="1750217"/>
          </a:xfrm>
        </p:spPr>
        <p:txBody>
          <a:bodyPr/>
          <a:lstStyle/>
          <a:p>
            <a:pPr marL="457200" indent="-457200">
              <a:buFont typeface="Wingdings" panose="05000000000000000000" pitchFamily="2" charset="2"/>
              <a:buChar char="Ø"/>
            </a:pPr>
            <a:r>
              <a:rPr lang="en-US" sz="2800" dirty="0" smtClean="0"/>
              <a:t>§15A-145.4—Expunction of records for first offenders    		                who are under 18 years of age at the   				      time of the commission of a nonviolent 			           felony.</a:t>
            </a:r>
            <a:br>
              <a:rPr lang="en-US" sz="2800" dirty="0" smtClean="0"/>
            </a:br>
            <a:r>
              <a:rPr lang="en-US" sz="2800" dirty="0" smtClean="0"/>
              <a:t/>
            </a:r>
            <a:br>
              <a:rPr lang="en-US" sz="2800" dirty="0" smtClean="0"/>
            </a:br>
            <a:r>
              <a:rPr lang="en-US" sz="2400" b="1" i="1" u="sng" dirty="0" smtClean="0"/>
              <a:t>Requirements  (continued):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3" name="Content Placeholder 2"/>
          <p:cNvSpPr>
            <a:spLocks noGrp="1"/>
          </p:cNvSpPr>
          <p:nvPr>
            <p:ph idx="1"/>
          </p:nvPr>
        </p:nvSpPr>
        <p:spPr>
          <a:xfrm>
            <a:off x="128789" y="2794715"/>
            <a:ext cx="11758411" cy="3762777"/>
          </a:xfrm>
        </p:spPr>
        <p:txBody>
          <a:bodyPr>
            <a:normAutofit/>
          </a:bodyPr>
          <a:lstStyle/>
          <a:p>
            <a:r>
              <a:rPr lang="en-US" dirty="0" smtClean="0"/>
              <a:t>Must be able to certify via affidavit that petitioner  “possesses a high school diploma, a high school graduation equivalency certificate, or a General Education Development degree.”</a:t>
            </a:r>
          </a:p>
          <a:p>
            <a:pPr marL="0" indent="0">
              <a:buNone/>
            </a:pPr>
            <a:endParaRPr lang="en-US" dirty="0" smtClean="0"/>
          </a:p>
          <a:p>
            <a:r>
              <a:rPr lang="en-US" dirty="0" smtClean="0"/>
              <a:t>“…Petition shall be served upon the district attorney of the court wherein the case was tried resulting in conviction.  The district attorney shall have 30 days thereafter in which to file any objection thereto and shall be duly notified as to the date of the hearing of the petition.”</a:t>
            </a:r>
          </a:p>
        </p:txBody>
      </p:sp>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5897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031"/>
            <a:ext cx="10050834" cy="1750217"/>
          </a:xfrm>
        </p:spPr>
        <p:txBody>
          <a:bodyPr/>
          <a:lstStyle/>
          <a:p>
            <a:pPr marL="457200" indent="-457200">
              <a:buFont typeface="Wingdings" panose="05000000000000000000" pitchFamily="2" charset="2"/>
              <a:buChar char="Ø"/>
            </a:pPr>
            <a:r>
              <a:rPr lang="en-US" sz="2800" dirty="0"/>
              <a:t>15A-145.4—Expunction of records for first offenders    		           </a:t>
            </a:r>
            <a:r>
              <a:rPr lang="en-US" sz="2800" dirty="0" smtClean="0"/>
              <a:t>     who </a:t>
            </a:r>
            <a:r>
              <a:rPr lang="en-US" sz="2800" dirty="0"/>
              <a:t>are under 18 years of age at the   				  </a:t>
            </a:r>
            <a:r>
              <a:rPr lang="en-US" sz="2800" dirty="0" smtClean="0"/>
              <a:t>    time </a:t>
            </a:r>
            <a:r>
              <a:rPr lang="en-US" sz="2800" dirty="0"/>
              <a:t>of the commission of a nonviolent 			       </a:t>
            </a:r>
            <a:r>
              <a:rPr lang="en-US" sz="2800" dirty="0" smtClean="0"/>
              <a:t>    felony</a:t>
            </a:r>
            <a:r>
              <a:rPr lang="en-US" sz="2800" dirty="0"/>
              <a:t>.</a:t>
            </a:r>
            <a:br>
              <a:rPr lang="en-US" sz="2800" dirty="0"/>
            </a:br>
            <a:endParaRPr lang="en-US" sz="2800" dirty="0"/>
          </a:p>
        </p:txBody>
      </p:sp>
      <p:sp>
        <p:nvSpPr>
          <p:cNvPr id="3" name="Content Placeholder 2"/>
          <p:cNvSpPr>
            <a:spLocks noGrp="1"/>
          </p:cNvSpPr>
          <p:nvPr>
            <p:ph idx="1"/>
          </p:nvPr>
        </p:nvSpPr>
        <p:spPr>
          <a:xfrm>
            <a:off x="334851" y="1996226"/>
            <a:ext cx="11243256" cy="4252174"/>
          </a:xfrm>
        </p:spPr>
        <p:txBody>
          <a:bodyPr/>
          <a:lstStyle/>
          <a:p>
            <a:endParaRPr lang="en-US" dirty="0" smtClean="0"/>
          </a:p>
          <a:p>
            <a:pPr>
              <a:buFont typeface="Wingdings" panose="05000000000000000000" pitchFamily="2" charset="2"/>
              <a:buChar char="Ø"/>
            </a:pPr>
            <a:r>
              <a:rPr lang="en-US" dirty="0" smtClean="0"/>
              <a:t>15A-145.4 (b)</a:t>
            </a:r>
          </a:p>
          <a:p>
            <a:pPr>
              <a:buFont typeface="Wingdings" panose="05000000000000000000" pitchFamily="2" charset="2"/>
              <a:buChar char="Ø"/>
            </a:pPr>
            <a:r>
              <a:rPr lang="en-US" b="1" i="1" u="sng" dirty="0" smtClean="0"/>
              <a:t>(multiple nonviolent convictions)</a:t>
            </a:r>
          </a:p>
          <a:p>
            <a:pPr marL="0" indent="0">
              <a:buNone/>
            </a:pPr>
            <a:r>
              <a:rPr lang="en-US" dirty="0" smtClean="0"/>
              <a:t>	“…if the person is convicted of more than one nonviolent felony in 	the same session of 	court and none of the nonviolent felonies are alleged to have occurred after the 	person had already been served with criminal process for the commission of a 	nonviolent felony, then the multiple nonviolent felony convictions shall be treated as 	one nonviolent felony conviction under this section….”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94128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0"/>
            <a:ext cx="10163034" cy="1661375"/>
          </a:xfrm>
        </p:spPr>
        <p:txBody>
          <a:bodyPr/>
          <a:lstStyle/>
          <a:p>
            <a:pPr marL="571500" indent="-571500">
              <a:buFont typeface="Wingdings" panose="05000000000000000000" pitchFamily="2" charset="2"/>
              <a:buChar char="Ø"/>
            </a:pPr>
            <a:r>
              <a:rPr lang="en-US" sz="2400" dirty="0" smtClean="0"/>
              <a:t>§15A-145.4----Expunction </a:t>
            </a:r>
            <a:r>
              <a:rPr lang="en-US" sz="2400" dirty="0"/>
              <a:t>of records for first offenders </a:t>
            </a:r>
            <a:r>
              <a:rPr lang="en-US" sz="2400" dirty="0" smtClean="0"/>
              <a:t>who </a:t>
            </a:r>
            <a:r>
              <a:rPr lang="en-US" sz="2400" dirty="0"/>
              <a:t>are </a:t>
            </a:r>
            <a:r>
              <a:rPr lang="en-US" sz="2400" dirty="0" smtClean="0"/>
              <a:t>				    under </a:t>
            </a:r>
            <a:r>
              <a:rPr lang="en-US" sz="2400" dirty="0"/>
              <a:t>18 years of age at the </a:t>
            </a:r>
            <a:r>
              <a:rPr lang="en-US" sz="2400" dirty="0" smtClean="0"/>
              <a:t>time </a:t>
            </a:r>
            <a:r>
              <a:rPr lang="en-US" sz="2400" dirty="0"/>
              <a:t>of the </a:t>
            </a:r>
            <a:r>
              <a:rPr lang="en-US" sz="2400" dirty="0" smtClean="0"/>
              <a:t> 							    commission </a:t>
            </a:r>
            <a:r>
              <a:rPr lang="en-US" sz="2400" dirty="0"/>
              <a:t>of a </a:t>
            </a:r>
            <a:r>
              <a:rPr lang="en-US" sz="2400" dirty="0" smtClean="0"/>
              <a:t>nonviolent felony</a:t>
            </a:r>
            <a:r>
              <a:rPr lang="en-US" sz="2400" dirty="0"/>
              <a:t>.</a:t>
            </a:r>
            <a:br>
              <a:rPr lang="en-US" sz="2400" dirty="0"/>
            </a:b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15910" y="1416676"/>
            <a:ext cx="11758411" cy="5177307"/>
          </a:xfrm>
        </p:spPr>
        <p:txBody>
          <a:bodyPr>
            <a:normAutofit lnSpcReduction="10000"/>
          </a:bodyPr>
          <a:lstStyle/>
          <a:p>
            <a:endParaRPr lang="en-US" dirty="0" smtClean="0"/>
          </a:p>
          <a:p>
            <a:r>
              <a:rPr lang="en-US" b="1" u="sng" dirty="0" smtClean="0"/>
              <a:t>“non violent felony” means any felony except:</a:t>
            </a:r>
          </a:p>
          <a:p>
            <a:pPr marL="0" indent="0">
              <a:buNone/>
            </a:pPr>
            <a:endParaRPr lang="en-US" b="1" u="sng" dirty="0" smtClean="0"/>
          </a:p>
          <a:p>
            <a:pPr lvl="1"/>
            <a:r>
              <a:rPr lang="en-US" dirty="0" smtClean="0"/>
              <a:t>1.  “A Class A through G felony.”</a:t>
            </a:r>
          </a:p>
          <a:p>
            <a:pPr lvl="1"/>
            <a:r>
              <a:rPr lang="en-US" dirty="0" smtClean="0"/>
              <a:t>2.  “A felony that includes assault as an essential element of the offense.”</a:t>
            </a:r>
          </a:p>
          <a:p>
            <a:pPr lvl="1"/>
            <a:r>
              <a:rPr lang="en-US" dirty="0" smtClean="0"/>
              <a:t>3.  “A felony that is an offense requiring registration pursuant to Article 27A of Chapter 14 of the   </a:t>
            </a:r>
            <a:r>
              <a:rPr lang="en-US" dirty="0"/>
              <a:t> </a:t>
            </a:r>
            <a:r>
              <a:rPr lang="en-US" dirty="0" smtClean="0"/>
              <a:t>     	    General Statutes, whether or not the person is currently required to register.”</a:t>
            </a:r>
          </a:p>
          <a:p>
            <a:pPr lvl="1"/>
            <a:r>
              <a:rPr lang="en-US" dirty="0" smtClean="0"/>
              <a:t>4.   “Repealed by Session Laws 2012-191, s. 2, effective December 1, 2012.”</a:t>
            </a:r>
          </a:p>
          <a:p>
            <a:pPr lvl="1"/>
            <a:r>
              <a:rPr lang="en-US" dirty="0" smtClean="0"/>
              <a:t>5.    “Any felony offense under the following sex-related or stalking offenses:  G.S. 14-27.25(b)  	 	    (Statutory rape of person who is 15 years of age or younger), 14-27.30(b) (Statutory sexual  	offense of person who is 15 years of age or younger), 14-190.7 (Dissemination to minors under 	the age of 16 years), 14-190.8 (Dissemination to minors under the age of 13 years), 14-202 	(Secretly peeping into room occupied by another person), 14-208.11A (Duty to report 	noncompliance of a sex offender; penalty for failure to report in certain circumstances, 14-	208.18 (Sex offender unlawfully on premises), 14-277.3A (Stalking), 14-321.1 (Prohibit baby sitting 	service by sex offender or in the home of a sex offender).”</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01074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296" y="778098"/>
            <a:ext cx="8825658" cy="3329581"/>
          </a:xfrm>
        </p:spPr>
        <p:txBody>
          <a:bodyPr/>
          <a:lstStyle/>
          <a:p>
            <a:r>
              <a:rPr lang="en-US" sz="2000" b="1" i="1" dirty="0" smtClean="0"/>
              <a:t>Senate Bill 445-</a:t>
            </a:r>
            <a:r>
              <a:rPr lang="en-US" sz="2000" b="1" dirty="0" smtClean="0"/>
              <a:t>---Effective Date:</a:t>
            </a:r>
            <a:r>
              <a:rPr lang="en-US" sz="2000" dirty="0" smtClean="0"/>
              <a:t>	December 1, 2017 and applies to 									petitions filed on or after that date</a:t>
            </a:r>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“AN </a:t>
            </a:r>
            <a:r>
              <a:rPr lang="en-US" sz="1600" dirty="0"/>
              <a:t>ACT TO STANDARDIZE THE FILING PROCEDURES FOR EXPUNGEMENTS, TO AUTHORIZE PROSECUTORS ACCESS TO CERTAIN RECORDS OF EXPUNGEMENT, TO ALLOW CERTAIN EXPUNGED CRIMINAL ACTS TO BE CONSIDERED IN CALCULATING PRIOR RECORD LEVELS DURING SENTENCING FOR SUBSEQUENT OFFENSES, AND TO MAKE OTHER MODIFICATIONS TO THE EXPUNGEMENT PROCESS. </a:t>
            </a:r>
            <a:r>
              <a:rPr lang="en-US" sz="1600" dirty="0" smtClean="0"/>
              <a:t>“</a:t>
            </a:r>
            <a:br>
              <a:rPr lang="en-US" sz="1600" dirty="0" smtClean="0"/>
            </a:br>
            <a:endParaRPr lang="en-US" sz="1600" dirty="0"/>
          </a:p>
        </p:txBody>
      </p:sp>
      <p:sp>
        <p:nvSpPr>
          <p:cNvPr id="3" name="Subtitle 2"/>
          <p:cNvSpPr>
            <a:spLocks noGrp="1"/>
          </p:cNvSpPr>
          <p:nvPr>
            <p:ph type="subTitle" idx="1"/>
          </p:nvPr>
        </p:nvSpPr>
        <p:spPr/>
        <p:txBody>
          <a:bodyPr>
            <a:normAutofit fontScale="92500"/>
          </a:bodyPr>
          <a:lstStyle/>
          <a:p>
            <a:r>
              <a:rPr lang="en-US" dirty="0" smtClean="0">
                <a:hlinkClick r:id="rId2" action="ppaction://hlinkfile"/>
              </a:rPr>
              <a:t>Text of Senate Bill 445.pdf</a:t>
            </a:r>
            <a:endParaRPr lang="en-US" dirty="0" smtClean="0"/>
          </a:p>
          <a:p>
            <a:r>
              <a:rPr lang="en-US" dirty="0">
                <a:hlinkClick r:id="rId3"/>
              </a:rPr>
              <a:t>http://</a:t>
            </a:r>
            <a:r>
              <a:rPr lang="en-US" dirty="0" smtClean="0">
                <a:hlinkClick r:id="rId3"/>
              </a:rPr>
              <a:t>www.ncleg.net/Sessions/2017/Bills/Senate/PDF/S445v5.pdf</a:t>
            </a:r>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
        <p:nvSpPr>
          <p:cNvPr id="6" name="TextBox 5"/>
          <p:cNvSpPr txBox="1"/>
          <p:nvPr/>
        </p:nvSpPr>
        <p:spPr>
          <a:xfrm>
            <a:off x="412125" y="408766"/>
            <a:ext cx="9234152"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i="1" u="sng" dirty="0" smtClean="0"/>
              <a:t>Expunctions after Senate Bill 445</a:t>
            </a:r>
            <a:endParaRPr lang="en-US" sz="2800" i="1" u="sng" dirty="0"/>
          </a:p>
        </p:txBody>
      </p:sp>
    </p:spTree>
    <p:extLst>
      <p:ext uri="{BB962C8B-B14F-4D97-AF65-F5344CB8AC3E}">
        <p14:creationId xmlns:p14="http://schemas.microsoft.com/office/powerpoint/2010/main" val="1385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9715984" cy="1899888"/>
          </a:xfrm>
        </p:spPr>
        <p:txBody>
          <a:bodyPr/>
          <a:lstStyle/>
          <a:p>
            <a:pPr marL="457200" indent="-457200">
              <a:buFont typeface="Wingdings" panose="05000000000000000000" pitchFamily="2" charset="2"/>
              <a:buChar char="Ø"/>
            </a:pPr>
            <a:r>
              <a:rPr lang="en-US" sz="2800" dirty="0" smtClean="0"/>
              <a:t>§15A-145.4—Expunction </a:t>
            </a:r>
            <a:r>
              <a:rPr lang="en-US" sz="2800" dirty="0"/>
              <a:t>of records for first offenders    		           </a:t>
            </a:r>
            <a:r>
              <a:rPr lang="en-US" sz="2800" dirty="0" smtClean="0"/>
              <a:t>   who </a:t>
            </a:r>
            <a:r>
              <a:rPr lang="en-US" sz="2800" dirty="0"/>
              <a:t>are under 18 years of age at the   				  </a:t>
            </a:r>
            <a:r>
              <a:rPr lang="en-US" sz="2800" dirty="0" smtClean="0"/>
              <a:t>   time </a:t>
            </a:r>
            <a:r>
              <a:rPr lang="en-US" sz="2800" dirty="0"/>
              <a:t>of the commission of a </a:t>
            </a:r>
            <a:r>
              <a:rPr lang="en-US" sz="2800" dirty="0" smtClean="0"/>
              <a:t>									nonviolent felony</a:t>
            </a:r>
            <a:r>
              <a:rPr lang="en-US" sz="2800" dirty="0"/>
              <a:t>.</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90005" y="1853248"/>
            <a:ext cx="10911583" cy="4395152"/>
          </a:xfrm>
        </p:spPr>
        <p:txBody>
          <a:bodyPr>
            <a:normAutofit/>
          </a:bodyPr>
          <a:lstStyle/>
          <a:p>
            <a:r>
              <a:rPr lang="en-US" b="1" i="1" u="sng" dirty="0" smtClean="0"/>
              <a:t>“nonviolent felony” means any felony except the following (continued):</a:t>
            </a:r>
          </a:p>
          <a:p>
            <a:endParaRPr lang="en-US" dirty="0" smtClean="0"/>
          </a:p>
          <a:p>
            <a:pPr lvl="1"/>
            <a:r>
              <a:rPr lang="en-US" dirty="0" smtClean="0"/>
              <a:t>6.  “Any felony offense in Chapter 90 of the General Statutes where the offense involves methamphetamines, heroin, or possession with intent to sell or deliver or sell and deliver cocaine; except that if a prayer for judgment continued has been entered for an offense classified as either a Class G, H, or I felony, the pray for judgment continued shall be subject to expunction under the procedures in this section.”</a:t>
            </a:r>
          </a:p>
          <a:p>
            <a:pPr lvl="1"/>
            <a:endParaRPr lang="en-US" dirty="0" smtClean="0"/>
          </a:p>
          <a:p>
            <a:pPr lvl="1"/>
            <a:r>
              <a:rPr lang="en-US" dirty="0" smtClean="0"/>
              <a:t>7. “A felony offense under G.S. 14-12.12(b) (placing burning or flaming cross on property of another or on public street or highway or on any public place), 14-12.13 (Placing exhibit with intention of intimidating, etc., another) 14-12.14 (possessing tools for counterfeiting), or any felony offense for which punishment was determined pursuant to G.S. 14-3(c) (committed because of the victim’s race, color, religion, nationality, or county of origin)”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717479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136792"/>
            <a:ext cx="10120720" cy="1853248"/>
          </a:xfrm>
        </p:spPr>
        <p:txBody>
          <a:bodyPr/>
          <a:lstStyle/>
          <a:p>
            <a:pPr marL="457200" indent="-457200">
              <a:buFont typeface="Wingdings" panose="05000000000000000000" pitchFamily="2" charset="2"/>
              <a:buChar char="Ø"/>
            </a:pPr>
            <a:r>
              <a:rPr lang="en-US" sz="2800" dirty="0" smtClean="0"/>
              <a:t>§15A-145.4—Expunction </a:t>
            </a:r>
            <a:r>
              <a:rPr lang="en-US" sz="2800" dirty="0"/>
              <a:t>of records for first </a:t>
            </a:r>
            <a:r>
              <a:rPr lang="en-US" sz="2800" dirty="0" smtClean="0"/>
              <a:t>				 					    offenders who </a:t>
            </a:r>
            <a:r>
              <a:rPr lang="en-US" sz="2800" dirty="0"/>
              <a:t>are under 18 years of age </a:t>
            </a:r>
            <a:r>
              <a:rPr lang="en-US" sz="2800" dirty="0" smtClean="0"/>
              <a:t>  					at </a:t>
            </a:r>
            <a:r>
              <a:rPr lang="en-US" sz="2800" dirty="0"/>
              <a:t>the </a:t>
            </a:r>
            <a:r>
              <a:rPr lang="en-US" sz="2800" dirty="0" smtClean="0"/>
              <a:t>time </a:t>
            </a:r>
            <a:r>
              <a:rPr lang="en-US" sz="2800" dirty="0"/>
              <a:t>of the commission of a </a:t>
            </a:r>
            <a:r>
              <a:rPr lang="en-US" sz="2800" dirty="0" smtClean="0"/>
              <a:t>							nonviolent felony.</a:t>
            </a:r>
            <a:br>
              <a:rPr lang="en-US" sz="2800" dirty="0" smtClean="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231820" y="2099256"/>
            <a:ext cx="10869768" cy="4149144"/>
          </a:xfrm>
        </p:spPr>
        <p:txBody>
          <a:bodyPr>
            <a:normAutofit/>
          </a:bodyPr>
          <a:lstStyle/>
          <a:p>
            <a:r>
              <a:rPr lang="en-US" b="1" i="1" u="sng" dirty="0" smtClean="0"/>
              <a:t>“nonviolent felony” means any felony except the following (continued):</a:t>
            </a:r>
          </a:p>
          <a:p>
            <a:endParaRPr lang="en-US" dirty="0" smtClean="0"/>
          </a:p>
          <a:p>
            <a:pPr lvl="1"/>
            <a:r>
              <a:rPr lang="en-US" dirty="0" smtClean="0"/>
              <a:t>8.  “A felony offense under G.S. 14-401.16” (Contaminate food or drink to render one  	</a:t>
            </a:r>
            <a:r>
              <a:rPr lang="en-US" dirty="0"/>
              <a:t> </a:t>
            </a:r>
            <a:r>
              <a:rPr lang="en-US" dirty="0" smtClean="0"/>
              <a:t> 	   mentally incapacitated or physically helpless).</a:t>
            </a:r>
          </a:p>
          <a:p>
            <a:pPr lvl="1"/>
            <a:endParaRPr lang="en-US" dirty="0"/>
          </a:p>
          <a:p>
            <a:pPr lvl="1"/>
            <a:r>
              <a:rPr lang="en-US" dirty="0" smtClean="0"/>
              <a:t>9.   “Any felony offense in which a commercial motor vehicle was used in the commission 	   of the offense.”</a:t>
            </a:r>
          </a:p>
          <a:p>
            <a:pPr lvl="1"/>
            <a:endParaRPr lang="en-US" dirty="0"/>
          </a:p>
          <a:p>
            <a:pPr lvl="1"/>
            <a:r>
              <a:rPr lang="en-US" dirty="0" smtClean="0"/>
              <a:t>10.  “Any felony offense involving impaired driving as defined in G.S. 4.01(24a).”</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324761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10856890" cy="1763096"/>
          </a:xfrm>
        </p:spPr>
        <p:txBody>
          <a:bodyPr/>
          <a:lstStyle/>
          <a:p>
            <a:pPr marL="457200" indent="-457200">
              <a:buFont typeface="Wingdings" panose="05000000000000000000" pitchFamily="2" charset="2"/>
              <a:buChar char="Ø"/>
            </a:pPr>
            <a:r>
              <a:rPr lang="en-US" sz="2800" dirty="0" smtClean="0"/>
              <a:t>§15A-145.4--Expunction </a:t>
            </a:r>
            <a:r>
              <a:rPr lang="en-US" sz="2800" dirty="0"/>
              <a:t>of records for first offenders    		           </a:t>
            </a:r>
            <a:r>
              <a:rPr lang="en-US" sz="2800" dirty="0" smtClean="0"/>
              <a:t>     				   who </a:t>
            </a:r>
            <a:r>
              <a:rPr lang="en-US" sz="2800" dirty="0"/>
              <a:t>are under 18 years of age at the </a:t>
            </a:r>
            <a:r>
              <a:rPr lang="en-US" sz="2800" dirty="0" smtClean="0"/>
              <a:t>time </a:t>
            </a:r>
            <a:r>
              <a:rPr lang="en-US" sz="2800" dirty="0"/>
              <a:t>of </a:t>
            </a:r>
            <a:r>
              <a:rPr lang="en-US" sz="2800" dirty="0" smtClean="0"/>
              <a:t>					   the </a:t>
            </a:r>
            <a:r>
              <a:rPr lang="en-US" sz="2800" dirty="0"/>
              <a:t>commission of a nonviolent </a:t>
            </a:r>
            <a:r>
              <a:rPr lang="en-US" sz="2800" dirty="0" smtClean="0"/>
              <a:t> felony.</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54546" y="2112135"/>
            <a:ext cx="11694017" cy="4136264"/>
          </a:xfrm>
        </p:spPr>
        <p:txBody>
          <a:bodyPr>
            <a:normAutofit fontScale="92500" lnSpcReduction="20000"/>
          </a:bodyPr>
          <a:lstStyle/>
          <a:p>
            <a:r>
              <a:rPr lang="en-US" b="1" u="sng" dirty="0" smtClean="0"/>
              <a:t>Petition shall contain:</a:t>
            </a:r>
          </a:p>
          <a:p>
            <a:endParaRPr lang="en-US" b="1" u="sng" dirty="0" smtClean="0"/>
          </a:p>
          <a:p>
            <a:pPr lvl="1"/>
            <a:r>
              <a:rPr lang="en-US" dirty="0" smtClean="0"/>
              <a:t>1.  “An affidavit by the petitioner that the petitioner has been of good moral character since the 	   		    date of conviction of the nonviolent felony in question and has not been convicted of any    		     	    other felony or any misdemeanor other than a traffic violation under the laws of the United   		   	    States or the laws of this State or any other state.”</a:t>
            </a:r>
          </a:p>
          <a:p>
            <a:pPr lvl="1"/>
            <a:r>
              <a:rPr lang="en-US" dirty="0" smtClean="0"/>
              <a:t>2.  “Verified affidavits of two persons who are not related to the petitioner or to each other by 	  	   	   blood or marriage, that they know the character and reputation of the petitioner in the  	 		   	   community in which the petitioner lives and that the petitioner’s character and reputation are  	   	   good.”</a:t>
            </a:r>
          </a:p>
          <a:p>
            <a:pPr lvl="1"/>
            <a:r>
              <a:rPr lang="en-US" dirty="0" smtClean="0"/>
              <a:t>3.  “A statement that the petition is a motion in the cause in the case wherein the petitioner was 		   	   convicted.”</a:t>
            </a:r>
          </a:p>
          <a:p>
            <a:pPr lvl="1"/>
            <a:r>
              <a:rPr lang="en-US" dirty="0" smtClean="0"/>
              <a:t>4.  “An application on a form approved by the Administrative Office of the Courts…..The </a:t>
            </a:r>
          </a:p>
          <a:p>
            <a:pPr marL="914400" lvl="2" indent="0">
              <a:buNone/>
            </a:pPr>
            <a:r>
              <a:rPr lang="en-US" dirty="0" smtClean="0"/>
              <a:t>   application shall be filed with the clerk of superior court.”</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73113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10856890" cy="1763096"/>
          </a:xfrm>
        </p:spPr>
        <p:txBody>
          <a:bodyPr/>
          <a:lstStyle/>
          <a:p>
            <a:pPr marL="457200" indent="-457200">
              <a:buFont typeface="Wingdings" panose="05000000000000000000" pitchFamily="2" charset="2"/>
              <a:buChar char="Ø"/>
            </a:pPr>
            <a:r>
              <a:rPr lang="en-US" sz="2800" dirty="0" smtClean="0"/>
              <a:t>§15A-145.4--Expunction </a:t>
            </a:r>
            <a:r>
              <a:rPr lang="en-US" sz="2800" dirty="0"/>
              <a:t>of records for first offenders    		           </a:t>
            </a:r>
            <a:r>
              <a:rPr lang="en-US" sz="2800" dirty="0" smtClean="0"/>
              <a:t>     				   who </a:t>
            </a:r>
            <a:r>
              <a:rPr lang="en-US" sz="2800" dirty="0"/>
              <a:t>are under 18 years of age at the </a:t>
            </a:r>
            <a:r>
              <a:rPr lang="en-US" sz="2800" dirty="0" smtClean="0"/>
              <a:t>time </a:t>
            </a:r>
            <a:r>
              <a:rPr lang="en-US" sz="2800" dirty="0"/>
              <a:t>of </a:t>
            </a:r>
            <a:r>
              <a:rPr lang="en-US" sz="2800" dirty="0" smtClean="0"/>
              <a:t>					   the </a:t>
            </a:r>
            <a:r>
              <a:rPr lang="en-US" sz="2800" dirty="0"/>
              <a:t>commission of a nonviolent </a:t>
            </a:r>
            <a:r>
              <a:rPr lang="en-US" sz="2800" dirty="0" smtClean="0"/>
              <a:t> felony.</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54546" y="2112135"/>
            <a:ext cx="11694017" cy="4136264"/>
          </a:xfrm>
        </p:spPr>
        <p:txBody>
          <a:bodyPr>
            <a:normAutofit/>
          </a:bodyPr>
          <a:lstStyle/>
          <a:p>
            <a:r>
              <a:rPr lang="en-US" b="1" u="sng" dirty="0" smtClean="0"/>
              <a:t>Petition shall contain (continued):</a:t>
            </a:r>
            <a:endParaRPr lang="en-US" dirty="0" smtClean="0"/>
          </a:p>
          <a:p>
            <a:pPr lvl="1"/>
            <a:endParaRPr lang="en-US" dirty="0" smtClean="0"/>
          </a:p>
          <a:p>
            <a:pPr lvl="1"/>
            <a:r>
              <a:rPr lang="en-US" dirty="0" smtClean="0"/>
              <a:t>5.  “An affidavit by the petitioner that no restitution orders or civil judgments representing   		  	   amounts ordered for restitution entered against the petitioner.”</a:t>
            </a:r>
          </a:p>
          <a:p>
            <a:pPr lvl="1"/>
            <a:r>
              <a:rPr lang="en-US" dirty="0" smtClean="0"/>
              <a:t>6.  “An affidavit by the petitioner that the petitioner has performed at least 100 hours of 		     		   community service since the conviction for the nonviolent felony.  The affidavit shall include a   	   list of the community services performed, a list of the recipients of the services and a detailed   	   description of those services.”</a:t>
            </a:r>
          </a:p>
          <a:p>
            <a:pPr lvl="1"/>
            <a:r>
              <a:rPr lang="en-US" dirty="0" smtClean="0"/>
              <a:t>7.  “An affidavit by the petitioner that the petitioner possesses a high school diploma, a high  	    	   school graduation equivalency certificate, or a General Education Development degree.”</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480075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10856890" cy="1763096"/>
          </a:xfrm>
        </p:spPr>
        <p:txBody>
          <a:bodyPr/>
          <a:lstStyle/>
          <a:p>
            <a:pPr marL="457200" indent="-457200">
              <a:buFont typeface="Wingdings" panose="05000000000000000000" pitchFamily="2" charset="2"/>
              <a:buChar char="Ø"/>
            </a:pPr>
            <a:r>
              <a:rPr lang="en-US" sz="2800" dirty="0" smtClean="0"/>
              <a:t>§15A-145.4--Expunction </a:t>
            </a:r>
            <a:r>
              <a:rPr lang="en-US" sz="2800" dirty="0"/>
              <a:t>of records for first offenders    		           </a:t>
            </a:r>
            <a:r>
              <a:rPr lang="en-US" sz="2800" dirty="0" smtClean="0"/>
              <a:t>     				   who </a:t>
            </a:r>
            <a:r>
              <a:rPr lang="en-US" sz="2800" dirty="0"/>
              <a:t>are under 18 years of age at the </a:t>
            </a:r>
            <a:r>
              <a:rPr lang="en-US" sz="2800" dirty="0" smtClean="0"/>
              <a:t>time </a:t>
            </a:r>
            <a:r>
              <a:rPr lang="en-US" sz="2800" dirty="0"/>
              <a:t>of </a:t>
            </a:r>
            <a:r>
              <a:rPr lang="en-US" sz="2800" dirty="0" smtClean="0"/>
              <a:t>					   the </a:t>
            </a:r>
            <a:r>
              <a:rPr lang="en-US" sz="2800" dirty="0"/>
              <a:t>commission of a nonviolent </a:t>
            </a:r>
            <a:r>
              <a:rPr lang="en-US" sz="2800" dirty="0" smtClean="0"/>
              <a:t> felony.</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54546" y="2112135"/>
            <a:ext cx="11694017" cy="4136264"/>
          </a:xfrm>
        </p:spPr>
        <p:txBody>
          <a:bodyPr>
            <a:normAutofit/>
          </a:bodyPr>
          <a:lstStyle/>
          <a:p>
            <a:pPr lvl="1"/>
            <a:r>
              <a:rPr lang="en-US" dirty="0" smtClean="0"/>
              <a:t>Fee</a:t>
            </a:r>
          </a:p>
          <a:p>
            <a:pPr lvl="2"/>
            <a:r>
              <a:rPr lang="en-US" dirty="0" smtClean="0"/>
              <a:t>“A person who files a petition for expunction of a criminal record under this section must pay the clerk of superior court a fee of one hundred seventy-five dollars ($175.00) at the time the petition is filed.”</a:t>
            </a:r>
          </a:p>
          <a:p>
            <a:pPr lvl="2"/>
            <a:r>
              <a:rPr lang="en-US" dirty="0" smtClean="0"/>
              <a:t>Does “not apply to petitions filed by an indigent.”</a:t>
            </a:r>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043259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10856890" cy="1763096"/>
          </a:xfrm>
        </p:spPr>
        <p:txBody>
          <a:bodyPr/>
          <a:lstStyle/>
          <a:p>
            <a:pPr marL="457200" indent="-457200">
              <a:buFont typeface="Wingdings" panose="05000000000000000000" pitchFamily="2" charset="2"/>
              <a:buChar char="Ø"/>
            </a:pPr>
            <a:r>
              <a:rPr lang="en-US" sz="2800" dirty="0" smtClean="0"/>
              <a:t>§15A-145.4--Expunction </a:t>
            </a:r>
            <a:r>
              <a:rPr lang="en-US" sz="2800" dirty="0"/>
              <a:t>of records for first offenders    		           </a:t>
            </a:r>
            <a:r>
              <a:rPr lang="en-US" sz="2800" dirty="0" smtClean="0"/>
              <a:t>     				   who </a:t>
            </a:r>
            <a:r>
              <a:rPr lang="en-US" sz="2800" dirty="0"/>
              <a:t>are under 18 years of age at the </a:t>
            </a:r>
            <a:r>
              <a:rPr lang="en-US" sz="2800" dirty="0" smtClean="0"/>
              <a:t>time </a:t>
            </a:r>
            <a:r>
              <a:rPr lang="en-US" sz="2800" dirty="0"/>
              <a:t>of </a:t>
            </a:r>
            <a:r>
              <a:rPr lang="en-US" sz="2800" dirty="0" smtClean="0"/>
              <a:t>					   the </a:t>
            </a:r>
            <a:r>
              <a:rPr lang="en-US" sz="2800" dirty="0"/>
              <a:t>commission of a nonviolent </a:t>
            </a:r>
            <a:r>
              <a:rPr lang="en-US" sz="2800" dirty="0" smtClean="0"/>
              <a:t> felony.</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endParaRPr lang="en-US" sz="2800" dirty="0"/>
          </a:p>
        </p:txBody>
      </p:sp>
      <p:sp>
        <p:nvSpPr>
          <p:cNvPr id="5" name="Content Placeholder 4"/>
          <p:cNvSpPr>
            <a:spLocks noGrp="1"/>
          </p:cNvSpPr>
          <p:nvPr>
            <p:ph idx="1"/>
          </p:nvPr>
        </p:nvSpPr>
        <p:spPr>
          <a:xfrm>
            <a:off x="296214" y="2058825"/>
            <a:ext cx="11655380" cy="4189574"/>
          </a:xfrm>
        </p:spPr>
        <p:txBody>
          <a:bodyPr>
            <a:normAutofit lnSpcReduction="10000"/>
          </a:bodyPr>
          <a:lstStyle/>
          <a:p>
            <a:r>
              <a:rPr lang="en-US" dirty="0" smtClean="0"/>
              <a:t>Court shall “…take the following steps and shall consider the following issues in rendering a decision…”</a:t>
            </a:r>
          </a:p>
          <a:p>
            <a:pPr lvl="1"/>
            <a:r>
              <a:rPr lang="en-US" dirty="0" smtClean="0"/>
              <a:t>1.	“Call upon a probation officer for additional investigation or verification of the petitioner’s 			 conduct during the four-year period since the date of conviction of the nonviolent felony 			 in question.”</a:t>
            </a:r>
          </a:p>
          <a:p>
            <a:pPr lvl="1"/>
            <a:r>
              <a:rPr lang="en-US" dirty="0" smtClean="0"/>
              <a:t>2.	“Review the petitioner’s juvenile record, ensuring that the petitioner’s juvenile records 				remain separate from adult records and files and are withheld from public inspection as 			provided under Article 30 of Chapter 7B of the General Statutes.”</a:t>
            </a:r>
          </a:p>
          <a:p>
            <a:pPr lvl="1"/>
            <a:r>
              <a:rPr lang="en-US" dirty="0" smtClean="0"/>
              <a:t>3.	“Review the amount of restitution made by the petitioner to the victim of the nonviolent 			felony to be expunged and give consideration to whether or not restitution was paid in 			full.”</a:t>
            </a:r>
          </a:p>
          <a:p>
            <a:pPr lvl="1"/>
            <a:r>
              <a:rPr lang="en-US" dirty="0" smtClean="0"/>
              <a:t>4.	“Review any other information the court deems relevant, including, but not limited to, 				affidavits or other testimony provided by law enforcement officers, district attorneys, and 			victims of nonviolent felonies committed by the petitioner.”</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817653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64394"/>
            <a:ext cx="9960682" cy="1750217"/>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endParaRPr lang="en-US" sz="2800" dirty="0"/>
          </a:p>
        </p:txBody>
      </p:sp>
      <p:sp>
        <p:nvSpPr>
          <p:cNvPr id="3" name="Content Placeholder 2"/>
          <p:cNvSpPr>
            <a:spLocks noGrp="1"/>
          </p:cNvSpPr>
          <p:nvPr>
            <p:ph idx="1"/>
          </p:nvPr>
        </p:nvSpPr>
        <p:spPr>
          <a:xfrm>
            <a:off x="90153" y="1403798"/>
            <a:ext cx="11964472" cy="5267458"/>
          </a:xfrm>
        </p:spPr>
        <p:txBody>
          <a:bodyPr>
            <a:normAutofit/>
          </a:bodyPr>
          <a:lstStyle/>
          <a:p>
            <a:pPr lvl="1">
              <a:buFont typeface="Wingdings" panose="05000000000000000000" pitchFamily="2" charset="2"/>
              <a:buChar char="Ø"/>
            </a:pPr>
            <a:r>
              <a:rPr lang="en-US" b="1" i="1" u="sng" dirty="0" smtClean="0"/>
              <a:t>Requirements:</a:t>
            </a:r>
          </a:p>
          <a:p>
            <a:pPr lvl="1">
              <a:buFont typeface="Wingdings" panose="05000000000000000000" pitchFamily="2" charset="2"/>
              <a:buChar char="Ø"/>
            </a:pPr>
            <a:r>
              <a:rPr lang="en-US" dirty="0" smtClean="0"/>
              <a:t>No </a:t>
            </a:r>
            <a:r>
              <a:rPr lang="en-US" dirty="0"/>
              <a:t>“other misdemeanor or felony convictions, other than a traffic violation.”</a:t>
            </a:r>
          </a:p>
          <a:p>
            <a:pPr lvl="1">
              <a:buFont typeface="Wingdings" panose="05000000000000000000" pitchFamily="2" charset="2"/>
              <a:buChar char="Ø"/>
            </a:pPr>
            <a:r>
              <a:rPr lang="en-US" dirty="0"/>
              <a:t>Filed no earlier than 10 years after the date of conviction “for a nonviolent felony or five years for a nonviolent misdemeanor or when any active sentence, period of probation, and post-release supervision has been served, whichever occurs later</a:t>
            </a:r>
            <a:r>
              <a:rPr lang="en-US" dirty="0" smtClean="0"/>
              <a:t>.”</a:t>
            </a:r>
          </a:p>
          <a:p>
            <a:pPr lvl="1">
              <a:buFont typeface="Wingdings" panose="05000000000000000000" pitchFamily="2" charset="2"/>
              <a:buChar char="Ø"/>
            </a:pPr>
            <a:r>
              <a:rPr lang="en-US" dirty="0" smtClean="0"/>
              <a:t>Must </a:t>
            </a:r>
            <a:r>
              <a:rPr lang="en-US" b="1" u="sng" dirty="0" smtClean="0"/>
              <a:t>not</a:t>
            </a:r>
            <a:r>
              <a:rPr lang="en-US" dirty="0" smtClean="0"/>
              <a:t> have previously been granted an expunction under:</a:t>
            </a:r>
          </a:p>
          <a:p>
            <a:pPr marL="0" indent="0">
              <a:buNone/>
            </a:pPr>
            <a:r>
              <a:rPr lang="en-US" dirty="0"/>
              <a:t>	</a:t>
            </a:r>
            <a:r>
              <a:rPr lang="en-US" dirty="0" smtClean="0"/>
              <a:t>	15A-145-----first offenders under age 18 at time of misdemeanor conviction</a:t>
            </a:r>
            <a:r>
              <a:rPr lang="en-US" dirty="0"/>
              <a:t>	</a:t>
            </a:r>
            <a:endParaRPr lang="en-US" dirty="0" smtClean="0"/>
          </a:p>
          <a:p>
            <a:pPr marL="457200" lvl="1" indent="0">
              <a:buNone/>
            </a:pPr>
            <a:r>
              <a:rPr lang="en-US" dirty="0" smtClean="0"/>
              <a:t>	15A-145.1-----first offenders under age 18 at time of certain gang offenses</a:t>
            </a:r>
          </a:p>
          <a:p>
            <a:pPr marL="457200" lvl="1" indent="0">
              <a:buNone/>
            </a:pPr>
            <a:r>
              <a:rPr lang="en-US" dirty="0" smtClean="0"/>
              <a:t>	15A-145.2-----first offenders not over 21 at time of offense for certain drug offenses</a:t>
            </a:r>
          </a:p>
          <a:p>
            <a:pPr marL="457200" lvl="1" indent="0">
              <a:buNone/>
            </a:pPr>
            <a:r>
              <a:rPr lang="en-US" dirty="0" smtClean="0"/>
              <a:t>	15A-145.3-----first offenders not over 21 at time of offense for certain toxic vapor offenses</a:t>
            </a:r>
          </a:p>
          <a:p>
            <a:pPr marL="457200" lvl="1" indent="0">
              <a:buNone/>
            </a:pPr>
            <a:r>
              <a:rPr lang="en-US" dirty="0" smtClean="0"/>
              <a:t>	15A-145.4-----first offenders who are under 18 years of age at the time of the commission 			        	</a:t>
            </a:r>
            <a:r>
              <a:rPr lang="en-US" dirty="0"/>
              <a:t> </a:t>
            </a:r>
            <a:r>
              <a:rPr lang="en-US" dirty="0" smtClean="0"/>
              <a:t>        of a nonviolent felony</a:t>
            </a:r>
          </a:p>
          <a:p>
            <a:pPr marL="457200" lvl="1" indent="0">
              <a:buNone/>
            </a:pPr>
            <a:r>
              <a:rPr lang="en-US" dirty="0" smtClean="0"/>
              <a:t>	15A-145.5-----expunction of certain misdemeanors and felonies; no age limitation</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773535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03031"/>
            <a:ext cx="10419008" cy="1750217"/>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smtClean="0"/>
              <a:t/>
            </a:r>
            <a:br>
              <a:rPr lang="en-US" sz="2800" dirty="0" smtClean="0"/>
            </a:br>
            <a:r>
              <a:rPr lang="en-US" sz="2800" b="1" i="1" u="sng" dirty="0" smtClean="0"/>
              <a:t>“</a:t>
            </a:r>
            <a:r>
              <a:rPr lang="en-US" sz="2400" b="1" i="1" u="sng" dirty="0" smtClean="0"/>
              <a:t>Nonviolent misdemeanor” or “nonviolent felony”  means any misdemeanor or felony except:</a:t>
            </a:r>
            <a:br>
              <a:rPr lang="en-US" sz="2400" b="1" i="1" u="sng" dirty="0" smtClean="0"/>
            </a:br>
            <a:r>
              <a:rPr lang="en-US" sz="2400" b="1" i="1" u="sng" dirty="0"/>
              <a:t/>
            </a:r>
            <a:br>
              <a:rPr lang="en-US" sz="2400" b="1" i="1" u="sng" dirty="0"/>
            </a:br>
            <a:r>
              <a:rPr lang="en-US" sz="2400" dirty="0" smtClean="0"/>
              <a:t/>
            </a:r>
            <a:br>
              <a:rPr lang="en-US" sz="2400" dirty="0" smtClean="0"/>
            </a:br>
            <a:r>
              <a:rPr lang="en-US" sz="2400" dirty="0"/>
              <a:t/>
            </a:r>
            <a:br>
              <a:rPr lang="en-US" sz="2400" dirty="0"/>
            </a:br>
            <a:endParaRPr lang="en-US" sz="2800" dirty="0"/>
          </a:p>
        </p:txBody>
      </p:sp>
      <p:sp>
        <p:nvSpPr>
          <p:cNvPr id="3" name="Content Placeholder 2"/>
          <p:cNvSpPr>
            <a:spLocks noGrp="1"/>
          </p:cNvSpPr>
          <p:nvPr>
            <p:ph idx="1"/>
          </p:nvPr>
        </p:nvSpPr>
        <p:spPr>
          <a:xfrm>
            <a:off x="50514" y="2045946"/>
            <a:ext cx="11901080" cy="4812054"/>
          </a:xfrm>
        </p:spPr>
        <p:txBody>
          <a:bodyPr>
            <a:normAutofit/>
          </a:bodyPr>
          <a:lstStyle/>
          <a:p>
            <a:pPr lvl="1"/>
            <a:endParaRPr lang="en-US" dirty="0" smtClean="0"/>
          </a:p>
          <a:p>
            <a:pPr lvl="1"/>
            <a:endParaRPr lang="en-US" dirty="0" smtClean="0"/>
          </a:p>
          <a:p>
            <a:pPr lvl="1"/>
            <a:r>
              <a:rPr lang="en-US" dirty="0" smtClean="0"/>
              <a:t>1</a:t>
            </a:r>
            <a:r>
              <a:rPr lang="en-US" dirty="0"/>
              <a:t>. </a:t>
            </a:r>
            <a:r>
              <a:rPr lang="en-US" dirty="0" smtClean="0"/>
              <a:t>“A </a:t>
            </a:r>
            <a:r>
              <a:rPr lang="en-US" dirty="0"/>
              <a:t>Class A through G </a:t>
            </a:r>
            <a:r>
              <a:rPr lang="en-US" dirty="0" smtClean="0"/>
              <a:t>felony or a Class A1 misdemeanor.”</a:t>
            </a:r>
            <a:endParaRPr lang="en-US" dirty="0"/>
          </a:p>
          <a:p>
            <a:pPr lvl="1"/>
            <a:r>
              <a:rPr lang="en-US" dirty="0"/>
              <a:t>2.  </a:t>
            </a:r>
            <a:r>
              <a:rPr lang="en-US" dirty="0" smtClean="0"/>
              <a:t>“An offense that includes assault </a:t>
            </a:r>
            <a:r>
              <a:rPr lang="en-US" dirty="0"/>
              <a:t>as an essential element of the offense</a:t>
            </a:r>
            <a:r>
              <a:rPr lang="en-US" dirty="0" smtClean="0"/>
              <a:t>.”</a:t>
            </a:r>
            <a:endParaRPr lang="en-US" dirty="0"/>
          </a:p>
          <a:p>
            <a:pPr lvl="1"/>
            <a:r>
              <a:rPr lang="en-US" dirty="0"/>
              <a:t>3.  </a:t>
            </a:r>
            <a:r>
              <a:rPr lang="en-US" dirty="0" smtClean="0"/>
              <a:t>“An </a:t>
            </a:r>
            <a:r>
              <a:rPr lang="en-US" dirty="0"/>
              <a:t>offense requiring registration pursuant to Article 27A of Chapter 14 of the General Statutes, whether or not the person is currently required to register</a:t>
            </a:r>
            <a:r>
              <a:rPr lang="en-US" dirty="0" smtClean="0"/>
              <a:t>.”</a:t>
            </a:r>
            <a:endParaRPr lang="en-US" dirty="0"/>
          </a:p>
          <a:p>
            <a:pPr lvl="1"/>
            <a:r>
              <a:rPr lang="en-US" dirty="0" smtClean="0"/>
              <a:t>4.  “Any of the following sex-related or </a:t>
            </a:r>
            <a:r>
              <a:rPr lang="en-US" dirty="0"/>
              <a:t>stalking offenses:  G.S. 14-27.25(b) (Statutory rape of person who is 15 years of age or younger), 14-27.30(b) (Statutory sexual offense of person who is 15 years of age or younger), 14-190.7 (Dissemination to minors under the age of 16 years), 14-190.8 (Dissemination to minors under the age of 13 years), </a:t>
            </a:r>
            <a:r>
              <a:rPr lang="en-US" dirty="0" smtClean="0"/>
              <a:t>14-190.9 (Indecent exposure), 14-202 </a:t>
            </a:r>
            <a:r>
              <a:rPr lang="en-US" dirty="0"/>
              <a:t>(Secretly peeping into room occupied by another person), 14-208.11A (Duty to report noncompliance of a sex offender; penalty for failure to report in certain circumstances, 14-208.18 (Sex offender unlawfully on premises), </a:t>
            </a:r>
            <a:r>
              <a:rPr lang="en-US" dirty="0" smtClean="0"/>
              <a:t>14-277.3 (repealed), 14-277.3A </a:t>
            </a:r>
            <a:r>
              <a:rPr lang="en-US" dirty="0"/>
              <a:t>(Stalking), </a:t>
            </a:r>
            <a:r>
              <a:rPr lang="en-US" dirty="0" smtClean="0"/>
              <a:t>14-321.1” </a:t>
            </a:r>
            <a:r>
              <a:rPr lang="en-US" dirty="0"/>
              <a:t>(Prohibit baby sitting service by sex offender or in the home of a sex offender).</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843646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03031"/>
            <a:ext cx="11706895" cy="2446986"/>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smtClean="0"/>
              <a:t/>
            </a:r>
            <a:br>
              <a:rPr lang="en-US" sz="2800" dirty="0" smtClean="0"/>
            </a:br>
            <a:r>
              <a:rPr lang="en-US" sz="2400" b="1" i="1" u="sng" dirty="0"/>
              <a:t>“Nonviolent misdemeanor” or “nonviolent felony”  means any misdemeanor or felony </a:t>
            </a:r>
            <a:r>
              <a:rPr lang="en-US" sz="2400" b="1" i="1" u="sng" dirty="0" smtClean="0"/>
              <a:t>except  (continued):</a:t>
            </a:r>
            <a:br>
              <a:rPr lang="en-US" sz="2400" b="1" i="1" u="sng" dirty="0" smtClean="0"/>
            </a:br>
            <a:r>
              <a:rPr lang="en-US" sz="2800" b="1" i="1" u="sng" dirty="0"/>
              <a:t/>
            </a:r>
            <a:br>
              <a:rPr lang="en-US" sz="2800" b="1" i="1" u="sng" dirty="0"/>
            </a:br>
            <a:endParaRPr lang="en-US" sz="2800" dirty="0"/>
          </a:p>
        </p:txBody>
      </p:sp>
      <p:sp>
        <p:nvSpPr>
          <p:cNvPr id="3" name="Content Placeholder 2"/>
          <p:cNvSpPr>
            <a:spLocks noGrp="1"/>
          </p:cNvSpPr>
          <p:nvPr>
            <p:ph idx="1"/>
          </p:nvPr>
        </p:nvSpPr>
        <p:spPr>
          <a:xfrm>
            <a:off x="90153" y="1853248"/>
            <a:ext cx="12028868" cy="4843766"/>
          </a:xfrm>
        </p:spPr>
        <p:txBody>
          <a:bodyPr>
            <a:normAutofit/>
          </a:bodyPr>
          <a:lstStyle/>
          <a:p>
            <a:pPr lvl="1"/>
            <a:endParaRPr lang="en-US" dirty="0" smtClean="0"/>
          </a:p>
          <a:p>
            <a:pPr lvl="1"/>
            <a:endParaRPr lang="en-US" dirty="0"/>
          </a:p>
          <a:p>
            <a:pPr lvl="1"/>
            <a:endParaRPr lang="en-US" dirty="0" smtClean="0"/>
          </a:p>
          <a:p>
            <a:pPr lvl="1"/>
            <a:r>
              <a:rPr lang="en-US" dirty="0" smtClean="0"/>
              <a:t>5.  “Any </a:t>
            </a:r>
            <a:r>
              <a:rPr lang="en-US" dirty="0"/>
              <a:t>felony offense in Chapter 90 of the General Statutes where the offense involves methamphetamines, heroin, or possession with intent to sell or deliver or sell and deliver </a:t>
            </a:r>
            <a:r>
              <a:rPr lang="en-US" dirty="0" smtClean="0"/>
              <a:t>cocaine.”</a:t>
            </a:r>
          </a:p>
          <a:p>
            <a:pPr lvl="1"/>
            <a:r>
              <a:rPr lang="en-US" dirty="0" smtClean="0"/>
              <a:t>6.   “An </a:t>
            </a:r>
            <a:r>
              <a:rPr lang="en-US" dirty="0"/>
              <a:t>offense under G.S. 14-12.12(b) (placing burning or flaming cross on property of another or on public street or highway or on any public place), 14-12.13 (Placing exhibit with intention of intimidating, etc., another) 14-12.14 (possessing tools for counterfeiting), or any felony offense for which punishment was determined pursuant to G.S. 14-3(c) (committed because of the victim’s race, color, religion, nationality, or county of origin</a:t>
            </a:r>
            <a:r>
              <a:rPr lang="en-US" dirty="0" smtClean="0"/>
              <a:t>)”</a:t>
            </a:r>
          </a:p>
          <a:p>
            <a:pPr lvl="1"/>
            <a:r>
              <a:rPr lang="en-US" dirty="0" smtClean="0"/>
              <a:t>7.   “An offense under G.S. 14-401.16 (Contaminate food or drink to render one mentally incapacitated or physically helpless.”</a:t>
            </a:r>
            <a:endParaRPr lang="en-US"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53565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03031"/>
            <a:ext cx="11706895" cy="2498501"/>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a:t/>
            </a:r>
            <a:br>
              <a:rPr lang="en-US" sz="2800" dirty="0"/>
            </a:br>
            <a:r>
              <a:rPr lang="en-US" sz="2800" dirty="0" smtClean="0"/>
              <a:t/>
            </a:r>
            <a:br>
              <a:rPr lang="en-US" sz="2800" dirty="0" smtClean="0"/>
            </a:br>
            <a:r>
              <a:rPr lang="en-US" sz="2400" b="1" i="1" u="sng" dirty="0"/>
              <a:t>“Nonviolent misdemeanor” or “nonviolent felony”  means any misdemeanor or felony </a:t>
            </a:r>
            <a:r>
              <a:rPr lang="en-US" sz="2400" b="1" i="1" u="sng" dirty="0" smtClean="0"/>
              <a:t>except  (continued):</a:t>
            </a:r>
            <a:br>
              <a:rPr lang="en-US" sz="2400" b="1" i="1" u="sng" dirty="0" smtClean="0"/>
            </a:br>
            <a:r>
              <a:rPr lang="en-US" sz="2800" b="1" i="1" u="sng" dirty="0"/>
              <a:t/>
            </a:r>
            <a:br>
              <a:rPr lang="en-US" sz="2800" b="1" i="1" u="sng" dirty="0"/>
            </a:br>
            <a:endParaRPr lang="en-US" sz="2800" dirty="0"/>
          </a:p>
        </p:txBody>
      </p:sp>
      <p:sp>
        <p:nvSpPr>
          <p:cNvPr id="3" name="Content Placeholder 2"/>
          <p:cNvSpPr>
            <a:spLocks noGrp="1"/>
          </p:cNvSpPr>
          <p:nvPr>
            <p:ph idx="1"/>
          </p:nvPr>
        </p:nvSpPr>
        <p:spPr>
          <a:xfrm>
            <a:off x="90153" y="1853248"/>
            <a:ext cx="12028868" cy="4843766"/>
          </a:xfrm>
        </p:spPr>
        <p:txBody>
          <a:bodyPr>
            <a:normAutofit/>
          </a:bodyPr>
          <a:lstStyle/>
          <a:p>
            <a:pPr lvl="1"/>
            <a:endParaRPr lang="en-US" dirty="0" smtClean="0"/>
          </a:p>
          <a:p>
            <a:pPr lvl="1"/>
            <a:endParaRPr lang="en-US" dirty="0"/>
          </a:p>
          <a:p>
            <a:pPr lvl="1"/>
            <a:endParaRPr lang="en-US" dirty="0" smtClean="0"/>
          </a:p>
          <a:p>
            <a:pPr lvl="1"/>
            <a:r>
              <a:rPr lang="en-US" dirty="0" smtClean="0"/>
              <a:t>7a. “An offense under G.S. 14-54(a) (Felony Breaking or entering building), 14-54(a1) (Felony Breaking or entering a building with intent to terrorize), or 14-56 (Breaking or entering into or breaking out of railroad cars, motor vehicles, trailers, aircraft, boats, or other watercraft)”</a:t>
            </a:r>
          </a:p>
          <a:p>
            <a:pPr lvl="1"/>
            <a:r>
              <a:rPr lang="en-US" dirty="0" smtClean="0"/>
              <a:t>8.  “Any felony offense in which a commercial motor vehicle was used in the commission of the offense.”</a:t>
            </a:r>
          </a:p>
          <a:p>
            <a:pPr lvl="1"/>
            <a:r>
              <a:rPr lang="en-US" dirty="0" smtClean="0"/>
              <a:t>8a. “An offense involving impaired driving as defined in GS. 20-4.01 (24a)”</a:t>
            </a:r>
          </a:p>
          <a:p>
            <a:pPr lvl="1"/>
            <a:r>
              <a:rPr lang="en-US" dirty="0" smtClean="0"/>
              <a:t>9.    “Any offense that is an attempt to commit an offense described in subdivisions (1) through (8a) of this subsection.”</a:t>
            </a:r>
            <a:endParaRPr lang="en-US"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31635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517322" y="517112"/>
            <a:ext cx="9404723" cy="6186309"/>
          </a:xfrm>
          <a:prstGeom prst="rect">
            <a:avLst/>
          </a:prstGeom>
          <a:noFill/>
        </p:spPr>
        <p:txBody>
          <a:bodyPr wrap="square" rtlCol="0">
            <a:spAutoFit/>
          </a:bodyPr>
          <a:lstStyle/>
          <a:p>
            <a:pPr marL="285750" indent="-285750">
              <a:buFont typeface="Wingdings" panose="05000000000000000000" pitchFamily="2" charset="2"/>
              <a:buChar char="Ø"/>
            </a:pPr>
            <a:r>
              <a:rPr lang="en-US" sz="2800" b="1" i="1" u="sng" dirty="0" smtClean="0"/>
              <a:t>Expunctions after Senate Bill 445</a:t>
            </a:r>
            <a:r>
              <a:rPr lang="en-US" sz="2800" i="1" u="sng" dirty="0" smtClean="0"/>
              <a:t/>
            </a:r>
            <a:br>
              <a:rPr lang="en-US" sz="2800" i="1" u="sng" dirty="0" smtClean="0"/>
            </a:br>
            <a:r>
              <a:rPr lang="en-US" sz="2800" i="1" u="sng" dirty="0" smtClean="0"/>
              <a:t/>
            </a:r>
            <a:br>
              <a:rPr lang="en-US" sz="2800" i="1" u="sng" dirty="0" smtClean="0"/>
            </a:br>
            <a:r>
              <a:rPr lang="en-US" sz="2400" b="1" i="1" u="sng" dirty="0" smtClean="0"/>
              <a:t>Overview of exciting changes:</a:t>
            </a:r>
            <a:br>
              <a:rPr lang="en-US" sz="2400" b="1" i="1" u="sng" dirty="0" smtClean="0"/>
            </a:br>
            <a:r>
              <a:rPr lang="en-US" sz="2400" b="1" i="1" u="sng" dirty="0" smtClean="0"/>
              <a:t/>
            </a:r>
            <a:br>
              <a:rPr lang="en-US" sz="2400" b="1" i="1" u="sng" dirty="0" smtClean="0"/>
            </a:br>
            <a:r>
              <a:rPr lang="en-US" sz="2400" dirty="0" smtClean="0"/>
              <a:t>1.	Uniform procedure for filing Petition</a:t>
            </a:r>
            <a:br>
              <a:rPr lang="en-US" sz="2400" dirty="0" smtClean="0"/>
            </a:br>
            <a:r>
              <a:rPr lang="en-US" sz="2400" dirty="0" smtClean="0"/>
              <a:t/>
            </a:r>
            <a:br>
              <a:rPr lang="en-US" sz="2400" dirty="0" smtClean="0"/>
            </a:br>
            <a:r>
              <a:rPr lang="en-US" sz="2400" dirty="0" smtClean="0"/>
              <a:t>2.	Petition to be filed with clerk of superior court of 					county of conviction</a:t>
            </a:r>
            <a:br>
              <a:rPr lang="en-US" sz="2400" dirty="0" smtClean="0"/>
            </a:br>
            <a:r>
              <a:rPr lang="en-US" sz="2400" dirty="0" smtClean="0"/>
              <a:t/>
            </a:r>
            <a:br>
              <a:rPr lang="en-US" sz="2400" dirty="0" smtClean="0"/>
            </a:br>
            <a:r>
              <a:rPr lang="en-US" sz="2400" dirty="0" smtClean="0"/>
              <a:t>3.	Petition forwarded by clerk of superior court to </a:t>
            </a:r>
            <a:br>
              <a:rPr lang="en-US" sz="2400" dirty="0" smtClean="0"/>
            </a:br>
            <a:r>
              <a:rPr lang="en-US" sz="2400" dirty="0" smtClean="0"/>
              <a:t>  		Department of Public Safety and the AOC</a:t>
            </a:r>
            <a:br>
              <a:rPr lang="en-US" sz="2400" dirty="0" smtClean="0"/>
            </a:br>
            <a:r>
              <a:rPr lang="en-US" sz="2400" dirty="0" smtClean="0"/>
              <a:t/>
            </a:r>
            <a:br>
              <a:rPr lang="en-US" sz="2400" dirty="0" smtClean="0"/>
            </a:br>
            <a:r>
              <a:rPr lang="en-US" sz="2400" dirty="0" smtClean="0"/>
              <a:t>4.	Waiting period to expunge first-time nonviolent </a:t>
            </a:r>
            <a:br>
              <a:rPr lang="en-US" sz="2400" dirty="0" smtClean="0"/>
            </a:br>
            <a:r>
              <a:rPr lang="en-US" sz="2400" dirty="0"/>
              <a:t> </a:t>
            </a:r>
            <a:r>
              <a:rPr lang="en-US" sz="2400" dirty="0" smtClean="0"/>
              <a:t> 		felony conviction reduced from 15 years to 10 years</a:t>
            </a:r>
            <a:br>
              <a:rPr lang="en-US" sz="2400" dirty="0" smtClean="0"/>
            </a:br>
            <a:r>
              <a:rPr lang="en-US" sz="2400" dirty="0"/>
              <a:t/>
            </a:r>
            <a:br>
              <a:rPr lang="en-US" sz="2400" dirty="0"/>
            </a:br>
            <a:endParaRPr lang="en-US" sz="2800" i="1" u="sng" dirty="0"/>
          </a:p>
        </p:txBody>
      </p:sp>
      <p:sp>
        <p:nvSpPr>
          <p:cNvPr id="2" name="Slide Number Placeholder 1"/>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00303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03031"/>
            <a:ext cx="11706895" cy="2498501"/>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a:t/>
            </a:r>
            <a:br>
              <a:rPr lang="en-US" sz="2800" dirty="0"/>
            </a:br>
            <a:r>
              <a:rPr lang="en-US" sz="2400" b="1" i="1" u="sng" dirty="0" smtClean="0"/>
              <a:t/>
            </a:r>
            <a:br>
              <a:rPr lang="en-US" sz="2400" b="1" i="1" u="sng" dirty="0" smtClean="0"/>
            </a:br>
            <a:r>
              <a:rPr lang="en-US" sz="2800" b="1" i="1" u="sng" dirty="0"/>
              <a:t/>
            </a:r>
            <a:br>
              <a:rPr lang="en-US" sz="2800" b="1" i="1" u="sng" dirty="0"/>
            </a:br>
            <a:endParaRPr lang="en-US" sz="2800" dirty="0"/>
          </a:p>
        </p:txBody>
      </p:sp>
      <p:sp>
        <p:nvSpPr>
          <p:cNvPr id="3" name="Content Placeholder 2"/>
          <p:cNvSpPr>
            <a:spLocks noGrp="1"/>
          </p:cNvSpPr>
          <p:nvPr>
            <p:ph idx="1"/>
          </p:nvPr>
        </p:nvSpPr>
        <p:spPr>
          <a:xfrm>
            <a:off x="90153" y="1853248"/>
            <a:ext cx="12028868" cy="4843766"/>
          </a:xfrm>
        </p:spPr>
        <p:txBody>
          <a:bodyPr>
            <a:normAutofit/>
          </a:bodyPr>
          <a:lstStyle/>
          <a:p>
            <a:pPr>
              <a:buFont typeface="Wingdings" panose="05000000000000000000" pitchFamily="2" charset="2"/>
              <a:buChar char="Ø"/>
            </a:pPr>
            <a:r>
              <a:rPr lang="en-US" dirty="0" smtClean="0"/>
              <a:t>15A-145.5 </a:t>
            </a:r>
            <a:r>
              <a:rPr lang="en-US" dirty="0"/>
              <a:t>(b)</a:t>
            </a:r>
          </a:p>
          <a:p>
            <a:pPr>
              <a:buFont typeface="Wingdings" panose="05000000000000000000" pitchFamily="2" charset="2"/>
              <a:buChar char="Ø"/>
            </a:pPr>
            <a:r>
              <a:rPr lang="en-US" b="1" i="1" u="sng" dirty="0"/>
              <a:t>(multiple nonviolent convictions)</a:t>
            </a:r>
          </a:p>
          <a:p>
            <a:pPr marL="0" indent="0">
              <a:buNone/>
            </a:pPr>
            <a:r>
              <a:rPr lang="en-US" dirty="0"/>
              <a:t>	“…if the person is convicted of more than one nonviolent </a:t>
            </a:r>
            <a:r>
              <a:rPr lang="en-US" dirty="0" smtClean="0"/>
              <a:t>felony or nonviolent misdemeanor 	in the same </a:t>
            </a:r>
            <a:r>
              <a:rPr lang="en-US" dirty="0"/>
              <a:t>session of court and none of the nonviolent felonies </a:t>
            </a:r>
            <a:r>
              <a:rPr lang="en-US" dirty="0" smtClean="0"/>
              <a:t>or nonviolent misdemeanors 	are alleged </a:t>
            </a:r>
            <a:r>
              <a:rPr lang="en-US" dirty="0"/>
              <a:t>to </a:t>
            </a:r>
            <a:r>
              <a:rPr lang="en-US" dirty="0" smtClean="0"/>
              <a:t>have occurred </a:t>
            </a:r>
            <a:r>
              <a:rPr lang="en-US" dirty="0"/>
              <a:t>after the person had already been </a:t>
            </a:r>
            <a:r>
              <a:rPr lang="en-US" dirty="0" smtClean="0"/>
              <a:t>served </a:t>
            </a:r>
            <a:r>
              <a:rPr lang="en-US" dirty="0"/>
              <a:t>with criminal </a:t>
            </a:r>
            <a:r>
              <a:rPr lang="en-US" dirty="0" smtClean="0"/>
              <a:t>	process </a:t>
            </a:r>
            <a:r>
              <a:rPr lang="en-US" dirty="0"/>
              <a:t>for the </a:t>
            </a:r>
            <a:r>
              <a:rPr lang="en-US" dirty="0" smtClean="0"/>
              <a:t>commission </a:t>
            </a:r>
            <a:r>
              <a:rPr lang="en-US" dirty="0"/>
              <a:t>of a nonviolent </a:t>
            </a:r>
            <a:r>
              <a:rPr lang="en-US" dirty="0" smtClean="0"/>
              <a:t>felony or nonviolent misdemeanor, </a:t>
            </a:r>
            <a:r>
              <a:rPr lang="en-US" dirty="0"/>
              <a:t>then the </a:t>
            </a:r>
            <a:r>
              <a:rPr lang="en-US" dirty="0" smtClean="0"/>
              <a:t>	multiple nonviolent </a:t>
            </a:r>
            <a:r>
              <a:rPr lang="en-US" dirty="0"/>
              <a:t>felony </a:t>
            </a:r>
            <a:r>
              <a:rPr lang="en-US" dirty="0" smtClean="0"/>
              <a:t>or nonviolent misdemeanor convictions shall be treated </a:t>
            </a:r>
            <a:r>
              <a:rPr lang="en-US" dirty="0"/>
              <a:t>as one </a:t>
            </a:r>
            <a:r>
              <a:rPr lang="en-US" dirty="0" smtClean="0"/>
              <a:t>	nonviolent </a:t>
            </a:r>
            <a:r>
              <a:rPr lang="en-US" dirty="0"/>
              <a:t>felony </a:t>
            </a:r>
            <a:r>
              <a:rPr lang="en-US" dirty="0" smtClean="0"/>
              <a:t> or nonviolent misdemeanor conviction </a:t>
            </a:r>
            <a:r>
              <a:rPr lang="en-US" dirty="0"/>
              <a:t>under this section….”</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40692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03031"/>
            <a:ext cx="11706895" cy="2498501"/>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a:t/>
            </a:r>
            <a:br>
              <a:rPr lang="en-US" sz="2800" dirty="0"/>
            </a:br>
            <a:r>
              <a:rPr lang="en-US" sz="2400" b="1" i="1" u="sng" dirty="0" smtClean="0"/>
              <a:t/>
            </a:r>
            <a:br>
              <a:rPr lang="en-US" sz="2400" b="1" i="1" u="sng" dirty="0" smtClean="0"/>
            </a:br>
            <a:r>
              <a:rPr lang="en-US" sz="2800" b="1" i="1" u="sng" dirty="0"/>
              <a:t/>
            </a:r>
            <a:br>
              <a:rPr lang="en-US" sz="2800" b="1" i="1" u="sng" dirty="0"/>
            </a:br>
            <a:endParaRPr lang="en-US" sz="2800" dirty="0"/>
          </a:p>
        </p:txBody>
      </p:sp>
      <p:sp>
        <p:nvSpPr>
          <p:cNvPr id="3" name="Content Placeholder 2"/>
          <p:cNvSpPr>
            <a:spLocks noGrp="1"/>
          </p:cNvSpPr>
          <p:nvPr>
            <p:ph idx="1"/>
          </p:nvPr>
        </p:nvSpPr>
        <p:spPr>
          <a:xfrm>
            <a:off x="180304" y="1531277"/>
            <a:ext cx="11848564" cy="4843766"/>
          </a:xfrm>
        </p:spPr>
        <p:txBody>
          <a:bodyPr>
            <a:normAutofit/>
          </a:bodyPr>
          <a:lstStyle/>
          <a:p>
            <a:pPr lvl="1"/>
            <a:endParaRPr lang="en-US" dirty="0" smtClean="0"/>
          </a:p>
          <a:p>
            <a:pPr lvl="1"/>
            <a:endParaRPr lang="en-US" dirty="0"/>
          </a:p>
          <a:p>
            <a:pPr lvl="1"/>
            <a:r>
              <a:rPr lang="en-US" dirty="0" smtClean="0"/>
              <a:t>15A-145.5 (c) </a:t>
            </a:r>
          </a:p>
          <a:p>
            <a:pPr lvl="1"/>
            <a:r>
              <a:rPr lang="en-US" dirty="0" smtClean="0"/>
              <a:t>“A person may file a petition, in the court of the county where the person was convicted, for expunction of a nonviolent misdemeanor or nonviolent felony conviction from the person’s criminal record if the person has no other misdemeanor or felony convictions, other than a traffic violation.  </a:t>
            </a:r>
            <a:r>
              <a:rPr lang="en-US" b="1" i="1" dirty="0" smtClean="0"/>
              <a:t>The petition shall not be filed earlier than 10 years after the date of conviction for a nonviolent felony or five years for a nonviolent misdemeanor </a:t>
            </a:r>
            <a:r>
              <a:rPr lang="en-US" dirty="0" smtClean="0"/>
              <a:t>or when any active sentence, period of probation, and post-release supervision has been served, whichever occurs later.”</a:t>
            </a:r>
          </a:p>
          <a:p>
            <a:pPr lvl="2"/>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97535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03031"/>
            <a:ext cx="11706895" cy="2498501"/>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a:t/>
            </a:r>
            <a:br>
              <a:rPr lang="en-US" sz="2800" dirty="0"/>
            </a:br>
            <a:r>
              <a:rPr lang="en-US" sz="2400" b="1" i="1" u="sng" dirty="0" smtClean="0"/>
              <a:t/>
            </a:r>
            <a:br>
              <a:rPr lang="en-US" sz="2400" b="1" i="1" u="sng" dirty="0" smtClean="0"/>
            </a:br>
            <a:r>
              <a:rPr lang="en-US" sz="2800" b="1" i="1" u="sng" dirty="0"/>
              <a:t/>
            </a:r>
            <a:br>
              <a:rPr lang="en-US" sz="2800" b="1" i="1" u="sng" dirty="0"/>
            </a:br>
            <a:endParaRPr lang="en-US" sz="2800" dirty="0"/>
          </a:p>
        </p:txBody>
      </p:sp>
      <p:sp>
        <p:nvSpPr>
          <p:cNvPr id="3" name="Content Placeholder 2"/>
          <p:cNvSpPr>
            <a:spLocks noGrp="1"/>
          </p:cNvSpPr>
          <p:nvPr>
            <p:ph idx="1"/>
          </p:nvPr>
        </p:nvSpPr>
        <p:spPr>
          <a:xfrm>
            <a:off x="90153" y="1853248"/>
            <a:ext cx="12028868" cy="4843766"/>
          </a:xfrm>
        </p:spPr>
        <p:txBody>
          <a:bodyPr>
            <a:normAutofit/>
          </a:bodyPr>
          <a:lstStyle/>
          <a:p>
            <a:r>
              <a:rPr lang="en-US" b="1" u="sng" dirty="0"/>
              <a:t>Petition shall contain:</a:t>
            </a:r>
          </a:p>
          <a:p>
            <a:pPr lvl="1"/>
            <a:r>
              <a:rPr lang="en-US" dirty="0"/>
              <a:t>1.  “An affidavit by the petitioner that the petitioner has been of good moral character since the 	   date of conviction </a:t>
            </a:r>
            <a:r>
              <a:rPr lang="en-US" dirty="0" smtClean="0"/>
              <a:t>for the </a:t>
            </a:r>
            <a:r>
              <a:rPr lang="en-US" dirty="0"/>
              <a:t>nonviolent </a:t>
            </a:r>
            <a:r>
              <a:rPr lang="en-US" dirty="0" smtClean="0"/>
              <a:t>misdemeanor or nonviolent felony </a:t>
            </a:r>
            <a:r>
              <a:rPr lang="en-US" dirty="0"/>
              <a:t>in question and has not </a:t>
            </a:r>
            <a:r>
              <a:rPr lang="en-US" dirty="0" smtClean="0"/>
              <a:t>	   been </a:t>
            </a:r>
            <a:r>
              <a:rPr lang="en-US" dirty="0"/>
              <a:t>convicted of any  </a:t>
            </a:r>
            <a:r>
              <a:rPr lang="en-US" dirty="0" smtClean="0"/>
              <a:t>other </a:t>
            </a:r>
            <a:r>
              <a:rPr lang="en-US" dirty="0"/>
              <a:t>felony or any misdemeanor other than a traffic violation under the </a:t>
            </a:r>
            <a:r>
              <a:rPr lang="en-US" dirty="0" smtClean="0"/>
              <a:t> 	   laws </a:t>
            </a:r>
            <a:r>
              <a:rPr lang="en-US" dirty="0"/>
              <a:t>of the United  </a:t>
            </a:r>
            <a:r>
              <a:rPr lang="en-US" dirty="0" smtClean="0"/>
              <a:t>States </a:t>
            </a:r>
            <a:r>
              <a:rPr lang="en-US" dirty="0"/>
              <a:t>or the laws of this State or any other state.”</a:t>
            </a:r>
          </a:p>
          <a:p>
            <a:pPr lvl="1"/>
            <a:r>
              <a:rPr lang="en-US" dirty="0"/>
              <a:t>2.  “Verified affidavits of two persons who are not related to the petitioner or to each other by 	  	   blood or marriage, that they know the character and reputation of the petitioner in the  	 		   community in which the petitioner lives and that the petitioner’s character and reputation are  	   good.”</a:t>
            </a:r>
          </a:p>
          <a:p>
            <a:pPr lvl="1"/>
            <a:r>
              <a:rPr lang="en-US" dirty="0"/>
              <a:t>3.  “A statement that the petition is a motion in the cause in the case wherein the petitioner was 		   convicted.”</a:t>
            </a:r>
          </a:p>
          <a:p>
            <a:pPr lvl="1"/>
            <a:r>
              <a:rPr lang="en-US" dirty="0"/>
              <a:t>4.  “An application on a form approved by the Administrative Office of the Courts…..The </a:t>
            </a:r>
          </a:p>
          <a:p>
            <a:pPr marL="914400" lvl="2" indent="0">
              <a:buNone/>
            </a:pPr>
            <a:r>
              <a:rPr lang="en-US" dirty="0"/>
              <a:t>   application shall be filed with the clerk of superior court.”</a:t>
            </a:r>
          </a:p>
          <a:p>
            <a:pPr lvl="1"/>
            <a:endParaRPr lang="en-US" dirty="0"/>
          </a:p>
          <a:p>
            <a:pPr lvl="1"/>
            <a:endParaRPr lang="en-US" dirty="0"/>
          </a:p>
          <a:p>
            <a:pPr lvl="1"/>
            <a:endParaRPr lang="en-US"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3560495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03031"/>
            <a:ext cx="11706895" cy="2498501"/>
          </a:xfrm>
        </p:spPr>
        <p:txBody>
          <a:bodyPr/>
          <a:lstStyle/>
          <a:p>
            <a:pPr marL="457200" indent="-457200">
              <a:buFont typeface="Wingdings" panose="05000000000000000000" pitchFamily="2" charset="2"/>
              <a:buChar char="Ø"/>
            </a:pPr>
            <a:r>
              <a:rPr lang="en-US" sz="2800" dirty="0" smtClean="0"/>
              <a:t>§15A-145.5—Expunction of certain misdemeanors  		                  					and felonies; no age limitation</a:t>
            </a:r>
            <a:br>
              <a:rPr lang="en-US" sz="2800" dirty="0" smtClean="0"/>
            </a:br>
            <a:r>
              <a:rPr lang="en-US" sz="2800" dirty="0"/>
              <a:t/>
            </a:r>
            <a:br>
              <a:rPr lang="en-US" sz="2800" dirty="0"/>
            </a:br>
            <a:r>
              <a:rPr lang="en-US" sz="2400" b="1" i="1" u="sng" dirty="0" smtClean="0"/>
              <a:t/>
            </a:r>
            <a:br>
              <a:rPr lang="en-US" sz="2400" b="1" i="1" u="sng" dirty="0" smtClean="0"/>
            </a:br>
            <a:r>
              <a:rPr lang="en-US" sz="2800" b="1" i="1" u="sng" dirty="0"/>
              <a:t/>
            </a:r>
            <a:br>
              <a:rPr lang="en-US" sz="2800" b="1" i="1" u="sng" dirty="0"/>
            </a:br>
            <a:endParaRPr lang="en-US" sz="2800" dirty="0"/>
          </a:p>
        </p:txBody>
      </p:sp>
      <p:sp>
        <p:nvSpPr>
          <p:cNvPr id="3" name="Content Placeholder 2"/>
          <p:cNvSpPr>
            <a:spLocks noGrp="1"/>
          </p:cNvSpPr>
          <p:nvPr>
            <p:ph idx="1"/>
          </p:nvPr>
        </p:nvSpPr>
        <p:spPr>
          <a:xfrm>
            <a:off x="180304" y="1531277"/>
            <a:ext cx="11848564" cy="4843766"/>
          </a:xfrm>
        </p:spPr>
        <p:txBody>
          <a:bodyPr>
            <a:normAutofit lnSpcReduction="10000"/>
          </a:bodyPr>
          <a:lstStyle/>
          <a:p>
            <a:r>
              <a:rPr lang="en-US" b="1" u="sng" dirty="0"/>
              <a:t>Petition shall contain:</a:t>
            </a:r>
          </a:p>
          <a:p>
            <a:pPr lvl="1"/>
            <a:r>
              <a:rPr lang="en-US" dirty="0"/>
              <a:t>1.  “An affidavit by the petitioner that the petitioner has been of good moral character since the 	   date of conviction of the nonviolent felony in question and has not been convicted of any    		   other felony or any misdemeanor other than a traffic violation under the laws of the United   		   States or the laws of this State or any other state.”</a:t>
            </a:r>
          </a:p>
          <a:p>
            <a:pPr lvl="1"/>
            <a:r>
              <a:rPr lang="en-US" dirty="0"/>
              <a:t>2.  “Verified affidavits of two persons who are not related to the petitioner or to each other by 	  	   blood or marriage, that they know the character and reputation of the petitioner in the  	 		   community in which the petitioner lives and that the petitioner’s character and reputation are  	   good.”</a:t>
            </a:r>
          </a:p>
          <a:p>
            <a:pPr lvl="1">
              <a:buFont typeface="Wingdings" panose="05000000000000000000" pitchFamily="2" charset="2"/>
              <a:buChar char="Ø"/>
            </a:pPr>
            <a:r>
              <a:rPr lang="en-US" dirty="0" smtClean="0"/>
              <a:t>3. </a:t>
            </a:r>
            <a:r>
              <a:rPr lang="en-US" dirty="0"/>
              <a:t>“A statement that the petition is a motion in the cause in the case wherein the petitioner was </a:t>
            </a:r>
            <a:r>
              <a:rPr lang="en-US" dirty="0" smtClean="0"/>
              <a:t>   	   convicted</a:t>
            </a:r>
            <a:r>
              <a:rPr lang="en-US" dirty="0"/>
              <a:t>.”</a:t>
            </a:r>
          </a:p>
          <a:p>
            <a:pPr lvl="1">
              <a:buFont typeface="Wingdings" panose="05000000000000000000" pitchFamily="2" charset="2"/>
              <a:buChar char="Ø"/>
            </a:pPr>
            <a:r>
              <a:rPr lang="en-US" dirty="0" smtClean="0"/>
              <a:t>4. “An </a:t>
            </a:r>
            <a:r>
              <a:rPr lang="en-US" dirty="0"/>
              <a:t>application on a form approved by the Administrative Office of the Courts…..</a:t>
            </a:r>
            <a:r>
              <a:rPr lang="en-US" dirty="0" smtClean="0"/>
              <a:t>The   	  	 	  application </a:t>
            </a:r>
            <a:r>
              <a:rPr lang="en-US" dirty="0"/>
              <a:t>shall be filed with the clerk of superior court</a:t>
            </a:r>
            <a:r>
              <a:rPr lang="en-US" dirty="0" smtClean="0"/>
              <a:t>.”</a:t>
            </a:r>
          </a:p>
          <a:p>
            <a:pPr lvl="1"/>
            <a:r>
              <a:rPr lang="en-US" dirty="0" smtClean="0"/>
              <a:t>5. “An affidavit by the petitioner that no restitution orders or civil judgments representing amounts  	  ordered for restitution entered against the petitioner.”</a:t>
            </a:r>
            <a:endParaRPr lang="en-US" dirty="0"/>
          </a:p>
          <a:p>
            <a:pPr lvl="1"/>
            <a:endParaRPr lang="en-US" dirty="0"/>
          </a:p>
          <a:p>
            <a:pPr lvl="1"/>
            <a:endParaRPr lang="en-US" dirty="0"/>
          </a:p>
          <a:p>
            <a:pPr lvl="1"/>
            <a:endParaRPr lang="en-US"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2504330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3" y="202106"/>
            <a:ext cx="9934720" cy="1181217"/>
          </a:xfrm>
        </p:spPr>
        <p:txBody>
          <a:bodyPr/>
          <a:lstStyle/>
          <a:p>
            <a:pPr marL="457200" indent="-457200">
              <a:buFont typeface="Wingdings" panose="05000000000000000000" pitchFamily="2" charset="2"/>
              <a:buChar char="Ø"/>
            </a:pPr>
            <a:r>
              <a:rPr lang="en-US" sz="2800" dirty="0" smtClean="0"/>
              <a:t>§15A-145.6—Expunction </a:t>
            </a:r>
            <a:r>
              <a:rPr lang="en-US" sz="2800" dirty="0"/>
              <a:t>for certain defendants 				           </a:t>
            </a:r>
            <a:r>
              <a:rPr lang="en-US" sz="2800" dirty="0" smtClean="0"/>
              <a:t>       convicted </a:t>
            </a:r>
            <a:r>
              <a:rPr lang="en-US" sz="2800" dirty="0"/>
              <a:t>of prostitution.</a:t>
            </a:r>
          </a:p>
        </p:txBody>
      </p:sp>
      <p:sp>
        <p:nvSpPr>
          <p:cNvPr id="3" name="Content Placeholder 2"/>
          <p:cNvSpPr>
            <a:spLocks noGrp="1"/>
          </p:cNvSpPr>
          <p:nvPr>
            <p:ph idx="1"/>
          </p:nvPr>
        </p:nvSpPr>
        <p:spPr>
          <a:xfrm>
            <a:off x="0" y="1063416"/>
            <a:ext cx="12039600" cy="5680283"/>
          </a:xfrm>
        </p:spPr>
        <p:txBody>
          <a:bodyPr>
            <a:normAutofit fontScale="92500" lnSpcReduction="10000"/>
          </a:bodyPr>
          <a:lstStyle/>
          <a:p>
            <a:r>
              <a:rPr lang="en-US" dirty="0" smtClean="0"/>
              <a:t>15A-145.6 (a)</a:t>
            </a:r>
          </a:p>
          <a:p>
            <a:pPr lvl="1"/>
            <a:r>
              <a:rPr lang="en-US" dirty="0" smtClean="0"/>
              <a:t>“The following definitions apply in this section:</a:t>
            </a:r>
          </a:p>
          <a:p>
            <a:pPr lvl="2"/>
            <a:r>
              <a:rPr lang="en-US" dirty="0" smtClean="0"/>
              <a:t>(1)  Prostitution offense.—A conviction for (i) violation of G.S. 14-204 or (ii) engaging in prostitution in violation of G.S. 14-204(7) for an offense that occurred prior to October 1, 2013.</a:t>
            </a:r>
          </a:p>
          <a:p>
            <a:pPr lvl="2"/>
            <a:r>
              <a:rPr lang="en-US" dirty="0" smtClean="0"/>
              <a:t>(2)  Violent felony or violent misdemeanor.– A Class A through G felony or a Class A1 misdemeanor that includes assault as an essential element of the offense.”</a:t>
            </a:r>
            <a:endParaRPr lang="en-US" dirty="0"/>
          </a:p>
          <a:p>
            <a:r>
              <a:rPr lang="en-US" b="1" u="sng" dirty="0" smtClean="0"/>
              <a:t>Requirements:</a:t>
            </a:r>
          </a:p>
          <a:p>
            <a:pPr lvl="1"/>
            <a:r>
              <a:rPr lang="en-US" dirty="0" smtClean="0"/>
              <a:t>“(b)	A person who has been convicted of a prostitution offense may file a petition in the court of the county where the person was convicted for expunction of the prostitution offense from the person’s criminal record provided that all the following criteria are met:</a:t>
            </a:r>
          </a:p>
          <a:p>
            <a:pPr lvl="2"/>
            <a:r>
              <a:rPr lang="en-US" dirty="0" smtClean="0"/>
              <a:t>(1)  The person has not previously been convicted of any violent felony or violent misdemeanor under the laws of the United States or the laws of this State or any other state.</a:t>
            </a:r>
          </a:p>
          <a:p>
            <a:pPr lvl="2"/>
            <a:r>
              <a:rPr lang="en-US" dirty="0" smtClean="0"/>
              <a:t>(2)  The person satisfies any one of the following criteria:</a:t>
            </a:r>
          </a:p>
          <a:p>
            <a:pPr lvl="3"/>
            <a:r>
              <a:rPr lang="en-US" dirty="0" smtClean="0"/>
              <a:t>A.  The person’s participation in the prostitution offense was a result of having been a trafficking victim under GS. 14-43.11 (human trafficking) or G.S. 14-43.13 (sexual servitude) or a victim of a severe form of trafficking under the federal Trafficking Victims Protection Act (22 U.S.C. §7102 (13)).</a:t>
            </a:r>
          </a:p>
          <a:p>
            <a:pPr lvl="3"/>
            <a:r>
              <a:rPr lang="en-US" dirty="0" smtClean="0"/>
              <a:t>B.	 The person has no prior convictions for a prostitution offense and at least three years have passed since the date of conviction or the completion of any active sentence, period of probation, and post-release supervision, whichever occurs later.</a:t>
            </a:r>
          </a:p>
          <a:p>
            <a:pPr lvl="3"/>
            <a:r>
              <a:rPr lang="en-US" dirty="0" smtClean="0"/>
              <a:t>C.  The person received a conditional discharge pursuant to G.S. 14-204(b).”</a:t>
            </a:r>
          </a:p>
          <a:p>
            <a:pPr lvl="3"/>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4251081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3" y="202106"/>
            <a:ext cx="9934720" cy="1181217"/>
          </a:xfrm>
        </p:spPr>
        <p:txBody>
          <a:bodyPr/>
          <a:lstStyle/>
          <a:p>
            <a:pPr marL="457200" indent="-457200">
              <a:buFont typeface="Wingdings" panose="05000000000000000000" pitchFamily="2" charset="2"/>
              <a:buChar char="Ø"/>
            </a:pPr>
            <a:r>
              <a:rPr lang="en-US" sz="2800" dirty="0" smtClean="0"/>
              <a:t>§15A-145.6—Expunction </a:t>
            </a:r>
            <a:r>
              <a:rPr lang="en-US" sz="2800" dirty="0"/>
              <a:t>for certain defendants 				           </a:t>
            </a:r>
            <a:r>
              <a:rPr lang="en-US" sz="2800" dirty="0" smtClean="0"/>
              <a:t>       convicted </a:t>
            </a:r>
            <a:r>
              <a:rPr lang="en-US" sz="2800" dirty="0"/>
              <a:t>of prostitution.</a:t>
            </a:r>
          </a:p>
        </p:txBody>
      </p:sp>
      <p:sp>
        <p:nvSpPr>
          <p:cNvPr id="3" name="Content Placeholder 2"/>
          <p:cNvSpPr>
            <a:spLocks noGrp="1"/>
          </p:cNvSpPr>
          <p:nvPr>
            <p:ph idx="1"/>
          </p:nvPr>
        </p:nvSpPr>
        <p:spPr>
          <a:xfrm>
            <a:off x="0" y="1063416"/>
            <a:ext cx="12039600" cy="5680283"/>
          </a:xfrm>
        </p:spPr>
        <p:txBody>
          <a:bodyPr>
            <a:normAutofit/>
          </a:bodyPr>
          <a:lstStyle/>
          <a:p>
            <a:r>
              <a:rPr lang="en-US" dirty="0" smtClean="0"/>
              <a:t>15A-145.6 (c) </a:t>
            </a:r>
          </a:p>
          <a:p>
            <a:pPr lvl="1"/>
            <a:r>
              <a:rPr lang="en-US" dirty="0" smtClean="0"/>
              <a:t>“The petition shall contain all the following:</a:t>
            </a:r>
          </a:p>
          <a:p>
            <a:pPr lvl="2"/>
            <a:r>
              <a:rPr lang="en-US" dirty="0" smtClean="0"/>
              <a:t>(1)  An affidavit by the petitioner that the petitioner (i) has no prior convictions of a violent felony or violent misdemeanor, (ii) has been of good moral character since the date of conviction of the prostitution offense in question, and (iii) has not been convicted of any felony or misdemeanor under the laws of the United States or the laws of this State or any other state since the date of the conviction of the prostitution offense in question.</a:t>
            </a:r>
          </a:p>
          <a:p>
            <a:pPr lvl="2"/>
            <a:r>
              <a:rPr lang="en-US" dirty="0" smtClean="0"/>
              <a:t>(2)  Verified affidavits of two persons, who are not related to the petitioner or to each other by blood or marriage, that they know the character and reputation of the petitioner in the community in which the petitioner lives and that the petitioner’s character and reputation are good.</a:t>
            </a:r>
          </a:p>
          <a:p>
            <a:pPr lvl="2"/>
            <a:r>
              <a:rPr lang="en-US" dirty="0" smtClean="0"/>
              <a:t>(3)  A statement that the petition is a motion in the cause in the case wherein the petitioner was convicted.</a:t>
            </a:r>
          </a:p>
          <a:p>
            <a:pPr lvl="2"/>
            <a:r>
              <a:rPr lang="en-US" dirty="0" smtClean="0"/>
              <a:t>(4)  An application on a form approved by the Administrative Office of the Courts…..</a:t>
            </a:r>
          </a:p>
          <a:p>
            <a:pPr lvl="2"/>
            <a:r>
              <a:rPr lang="en-US" dirty="0" smtClean="0"/>
              <a:t>(5)  An affidavit by the petitioner that no restitution orders or civil judgments representing amounts ordered for restitution entered against the petitioner are outstanding.”</a:t>
            </a:r>
          </a:p>
          <a:p>
            <a:pPr lvl="2"/>
            <a:endParaRPr lang="en-US" dirty="0" smtClean="0"/>
          </a:p>
          <a:p>
            <a:pPr lvl="3"/>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4149589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54546"/>
            <a:ext cx="9922045" cy="1698702"/>
          </a:xfrm>
        </p:spPr>
        <p:txBody>
          <a:bodyPr/>
          <a:lstStyle/>
          <a:p>
            <a:pPr marL="457200" indent="-457200">
              <a:buFont typeface="Wingdings" panose="05000000000000000000" pitchFamily="2" charset="2"/>
              <a:buChar char="Ø"/>
            </a:pPr>
            <a:r>
              <a:rPr lang="en-US" sz="2800" dirty="0" smtClean="0"/>
              <a:t>15A-146—Expunction of records when charges are   			    	   dismissed or there are findings of not 					        guilty</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lnSpcReduction="10000"/>
          </a:bodyPr>
          <a:lstStyle/>
          <a:p>
            <a:r>
              <a:rPr lang="en-US" b="1" i="1" u="sng" dirty="0" smtClean="0"/>
              <a:t>NO LIMIT ON THE NUMBER OF EXPUNGEMENTS UNDER THIS STATUTE FOR PETITIONS FILED ON OR AFTER DECEMBER 1, 2017</a:t>
            </a:r>
          </a:p>
          <a:p>
            <a:endParaRPr lang="en-US" dirty="0"/>
          </a:p>
          <a:p>
            <a:pPr lvl="1"/>
            <a:r>
              <a:rPr lang="en-US" dirty="0" smtClean="0"/>
              <a:t>Restriction regarding “not previously received an expungement under this section, G.S. 15A-145, G.S. 15A-145.1, 15A-145.2, 15A-145.3, 15A-145.4 or 15A-145.5”  removed from statute.</a:t>
            </a:r>
          </a:p>
          <a:p>
            <a:endParaRPr lang="en-US" dirty="0"/>
          </a:p>
          <a:p>
            <a:pPr lvl="1"/>
            <a:r>
              <a:rPr lang="en-US" dirty="0" smtClean="0"/>
              <a:t>Also removed from statute is the language regarding expunging multiple charges that have been dismissed or findings of not guilty entered.  Requirement that those multiple offenses could be expunged only “if the offenses occurred within the same 12 month period of time or if the charges are dismissed or findings are made at the same term of court” has been removed from statue.</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106541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54546"/>
            <a:ext cx="9922045" cy="1698702"/>
          </a:xfrm>
        </p:spPr>
        <p:txBody>
          <a:bodyPr/>
          <a:lstStyle/>
          <a:p>
            <a:pPr marL="457200" indent="-457200">
              <a:buFont typeface="Wingdings" panose="05000000000000000000" pitchFamily="2" charset="2"/>
              <a:buChar char="Ø"/>
            </a:pPr>
            <a:r>
              <a:rPr lang="en-US" sz="2800" dirty="0" smtClean="0"/>
              <a:t>15A-146—Expunction of records when charges are   			    	   dismissed or there are findings of not 					        guilty</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Content Placeholder 2"/>
          <p:cNvSpPr>
            <a:spLocks noGrp="1"/>
          </p:cNvSpPr>
          <p:nvPr>
            <p:ph idx="1"/>
          </p:nvPr>
        </p:nvSpPr>
        <p:spPr>
          <a:xfrm>
            <a:off x="128789" y="1853248"/>
            <a:ext cx="11513711" cy="4395151"/>
          </a:xfrm>
        </p:spPr>
        <p:txBody>
          <a:bodyPr>
            <a:normAutofit/>
          </a:bodyPr>
          <a:lstStyle/>
          <a:p>
            <a:pPr>
              <a:buFont typeface="Wingdings" panose="05000000000000000000" pitchFamily="2" charset="2"/>
              <a:buChar char="Ø"/>
            </a:pPr>
            <a:r>
              <a:rPr lang="en-US" sz="2400" b="1" i="1" u="sng" dirty="0" smtClean="0"/>
              <a:t>Requirements for Petitions filed on or after December 1, 2017:</a:t>
            </a:r>
          </a:p>
          <a:p>
            <a:pPr>
              <a:buFont typeface="Wingdings" panose="05000000000000000000" pitchFamily="2" charset="2"/>
              <a:buChar char="Ø"/>
            </a:pPr>
            <a:endParaRPr lang="en-US" dirty="0"/>
          </a:p>
          <a:p>
            <a:pPr lvl="1">
              <a:buFont typeface="Wingdings" panose="05000000000000000000" pitchFamily="2" charset="2"/>
              <a:buChar char="Ø"/>
            </a:pPr>
            <a:r>
              <a:rPr lang="en-US" u="sng" dirty="0" smtClean="0"/>
              <a:t>Subsection (a)  </a:t>
            </a:r>
            <a:r>
              <a:rPr lang="en-US" dirty="0" smtClean="0"/>
              <a:t>“…must not have previously been convicted of any felony under the laws of the United States, this State, or any other state”</a:t>
            </a:r>
            <a:endParaRPr lang="en-US" dirty="0"/>
          </a:p>
          <a:p>
            <a:pPr lvl="1">
              <a:buFont typeface="Wingdings" panose="05000000000000000000" pitchFamily="2" charset="2"/>
              <a:buChar char="Ø"/>
            </a:pPr>
            <a:r>
              <a:rPr lang="en-US" u="sng" dirty="0" smtClean="0"/>
              <a:t>Subsection (c)  </a:t>
            </a:r>
            <a:r>
              <a:rPr lang="en-US" dirty="0" smtClean="0"/>
              <a:t>“Any petition for expungement under this section shall be on a form approved by the Administrative Office of the Courts and be filed with the clerk of superior court.  </a:t>
            </a:r>
          </a:p>
          <a:p>
            <a:pPr lvl="1">
              <a:buFont typeface="Wingdings" panose="05000000000000000000" pitchFamily="2" charset="2"/>
              <a:buChar char="Ø"/>
            </a:pPr>
            <a:r>
              <a:rPr lang="en-US" u="sng" dirty="0" smtClean="0"/>
              <a:t>Subsection (d)  </a:t>
            </a:r>
            <a:r>
              <a:rPr lang="en-US" dirty="0" smtClean="0"/>
              <a:t>“A person charged with a crime that is dismissed pursuant to compliance with a deferred prosecution agreement or the terms of a conditional discharge and who files a petition for expunction of a criminal record under this section must pay the clerk of superior court a fee of one hundred seventy-five dollars </a:t>
            </a:r>
            <a:r>
              <a:rPr lang="en-US" b="1" dirty="0" smtClean="0"/>
              <a:t>($175.00) </a:t>
            </a:r>
            <a:r>
              <a:rPr lang="en-US" dirty="0" smtClean="0"/>
              <a:t>at the time the petition is filed……This section does not apply to petitions filed by an indigent.”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2123611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1" y="88900"/>
            <a:ext cx="9961934" cy="1764348"/>
          </a:xfrm>
        </p:spPr>
        <p:txBody>
          <a:bodyPr/>
          <a:lstStyle/>
          <a:p>
            <a:pPr marL="457200" indent="-457200">
              <a:buFont typeface="Wingdings" panose="05000000000000000000" pitchFamily="2" charset="2"/>
              <a:buChar char="Ø"/>
            </a:pPr>
            <a:r>
              <a:rPr lang="en-US" sz="2400" dirty="0" smtClean="0"/>
              <a:t>15A-147—Expunction of records when charges are </a:t>
            </a:r>
            <a:br>
              <a:rPr lang="en-US" sz="2400" dirty="0" smtClean="0"/>
            </a:br>
            <a:r>
              <a:rPr lang="en-US" sz="2400" dirty="0" smtClean="0"/>
              <a:t>		      dismissed or there are findings of not guilty as a result   			 of identity theft or mistaken identity.</a:t>
            </a:r>
            <a:r>
              <a:rPr lang="en-US" sz="2800" dirty="0" smtClean="0"/>
              <a:t/>
            </a:r>
            <a:br>
              <a:rPr lang="en-US" sz="2800" dirty="0" smtClean="0"/>
            </a:br>
            <a:endParaRPr lang="en-US" sz="2800" dirty="0"/>
          </a:p>
        </p:txBody>
      </p:sp>
      <p:sp>
        <p:nvSpPr>
          <p:cNvPr id="3" name="Content Placeholder 2"/>
          <p:cNvSpPr>
            <a:spLocks noGrp="1"/>
          </p:cNvSpPr>
          <p:nvPr>
            <p:ph idx="1"/>
          </p:nvPr>
        </p:nvSpPr>
        <p:spPr>
          <a:xfrm>
            <a:off x="270456" y="2189408"/>
            <a:ext cx="11604044" cy="4478092"/>
          </a:xfrm>
        </p:spPr>
        <p:txBody>
          <a:bodyPr/>
          <a:lstStyle/>
          <a:p>
            <a:pPr lvl="1">
              <a:buFont typeface="Wingdings" panose="05000000000000000000" pitchFamily="2" charset="2"/>
              <a:buChar char="Ø"/>
            </a:pPr>
            <a:r>
              <a:rPr lang="en-US" dirty="0" smtClean="0"/>
              <a:t>15A-147 (a)</a:t>
            </a:r>
          </a:p>
          <a:p>
            <a:pPr lvl="1">
              <a:buFont typeface="Wingdings" panose="05000000000000000000" pitchFamily="2" charset="2"/>
              <a:buChar char="Ø"/>
            </a:pPr>
            <a:r>
              <a:rPr lang="en-US" dirty="0" smtClean="0"/>
              <a:t>“If any person is named in a charge for an infraction or a crime, either a misdemeanor or a felony, as a result of another person using the identifying information of the named person or mistaken identity and a finding of not guilty is entered, or the conviction is set aside, the named person may petition the court where the charge was last pending on a form approved by the Administrative Office of the Courts supplied by the clerk of court for an order to expunge….”</a:t>
            </a:r>
          </a:p>
          <a:p>
            <a:pPr lvl="1">
              <a:buFont typeface="Wingdings" panose="05000000000000000000" pitchFamily="2" charset="2"/>
              <a:buChar char="Ø"/>
            </a:pPr>
            <a:r>
              <a:rPr lang="en-US" dirty="0" smtClean="0"/>
              <a:t>15A-147 (a1)</a:t>
            </a:r>
          </a:p>
          <a:p>
            <a:pPr lvl="1">
              <a:buFont typeface="Wingdings" panose="05000000000000000000" pitchFamily="2" charset="2"/>
              <a:buChar char="Ø"/>
            </a:pPr>
            <a:r>
              <a:rPr lang="en-US" dirty="0" smtClean="0"/>
              <a:t>“If any person is named in a charge for an infraction or a crime, either a misdemeanor or a felony, as a result of another person using the identifying information of the named person or mistaken identity, and the charge against the named person is dismissed, the prosecutor or other judicial officer who ordered the dismissal shall provide notice to the court of the dismissal, and the court shall order the expunction….”</a:t>
            </a:r>
          </a:p>
          <a:p>
            <a:pPr marL="457200" lvl="1" indent="0">
              <a:buNone/>
            </a:pPr>
            <a:r>
              <a:rPr lang="en-US" dirty="0"/>
              <a:t>	</a:t>
            </a:r>
          </a:p>
        </p:txBody>
      </p:sp>
      <p:sp>
        <p:nvSpPr>
          <p:cNvPr id="4" name="Slide Number Placeholder 3"/>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180948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90152"/>
            <a:ext cx="9960682" cy="1763096"/>
          </a:xfrm>
        </p:spPr>
        <p:txBody>
          <a:bodyPr/>
          <a:lstStyle/>
          <a:p>
            <a:pPr marL="457200" indent="-457200">
              <a:buFont typeface="Wingdings" panose="05000000000000000000" pitchFamily="2" charset="2"/>
              <a:buChar char="Ø"/>
            </a:pPr>
            <a:r>
              <a:rPr lang="en-US" sz="2800" dirty="0" smtClean="0"/>
              <a:t>§15A-148—Expunction of DNA records when 			  			    		 charges are dismissed on appeal or 				          	 pardon of innocence is granted.</a:t>
            </a:r>
            <a:br>
              <a:rPr lang="en-US" sz="2800" dirty="0" smtClean="0"/>
            </a:br>
            <a:endParaRPr lang="en-US" sz="2800" dirty="0"/>
          </a:p>
        </p:txBody>
      </p:sp>
      <p:sp>
        <p:nvSpPr>
          <p:cNvPr id="3" name="Content Placeholder 2"/>
          <p:cNvSpPr>
            <a:spLocks noGrp="1"/>
          </p:cNvSpPr>
          <p:nvPr>
            <p:ph idx="1"/>
          </p:nvPr>
        </p:nvSpPr>
        <p:spPr>
          <a:xfrm>
            <a:off x="412124" y="2065797"/>
            <a:ext cx="10778615" cy="4195481"/>
          </a:xfrm>
        </p:spPr>
        <p:txBody>
          <a:bodyPr/>
          <a:lstStyle/>
          <a:p>
            <a:pPr marL="0" indent="0">
              <a:buNone/>
            </a:pPr>
            <a:r>
              <a:rPr lang="en-US" dirty="0" smtClean="0"/>
              <a:t>15A-148(a)	  </a:t>
            </a:r>
          </a:p>
          <a:p>
            <a:pPr marL="0" indent="0">
              <a:buNone/>
            </a:pPr>
            <a:r>
              <a:rPr lang="en-US" dirty="0"/>
              <a:t>	</a:t>
            </a:r>
            <a:r>
              <a:rPr lang="en-US" dirty="0" smtClean="0"/>
              <a:t>	“Upon a motion by the defendant following the issuance of a final order by an 		appellate court reversing and dismissing a conviction of an offense for which a 		DNA analysis was done in accordance with Article 13 of Chapter 15A of the 			General Statutes, or upon receipt of a pardon of innocence with respect to 			any such offense, the court shall issue an order of expungement of the DNA 			record and samples in accordance with subsection (b) of this section.  The 			order of expungement shall include the name and address of the defendant 			and the defendant’s attorney and shall direct the North Carolina State Crime 			Laboratory to send a letter documenting expungement as required by 				subsection (b) of this section.”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42071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295729"/>
            <a:ext cx="10357067" cy="4914899"/>
          </a:xfrm>
        </p:spPr>
        <p:txBody>
          <a:bodyPr/>
          <a:lstStyle/>
          <a:p>
            <a:pPr marL="457200" indent="-457200">
              <a:buFont typeface="Wingdings" panose="05000000000000000000" pitchFamily="2" charset="2"/>
              <a:buChar char="Ø"/>
            </a:pPr>
            <a:r>
              <a:rPr lang="en-US" sz="2800" i="1" u="sng" dirty="0"/>
              <a:t>Expunctions after Senate Bill 445</a:t>
            </a:r>
            <a:br>
              <a:rPr lang="en-US" sz="2800" i="1" u="sng" dirty="0"/>
            </a:br>
            <a:r>
              <a:rPr lang="en-US" sz="2800" i="1" u="sng" dirty="0"/>
              <a:t/>
            </a:r>
            <a:br>
              <a:rPr lang="en-US" sz="2800" i="1" u="sng" dirty="0"/>
            </a:br>
            <a:r>
              <a:rPr lang="en-US" sz="2400" b="1" i="1" u="sng" dirty="0"/>
              <a:t>Overview of exciting </a:t>
            </a:r>
            <a:r>
              <a:rPr lang="en-US" sz="2400" b="1" i="1" u="sng" dirty="0" smtClean="0"/>
              <a:t>changes  (continued) :</a:t>
            </a:r>
            <a:br>
              <a:rPr lang="en-US" sz="2400" b="1" i="1" u="sng" dirty="0" smtClean="0"/>
            </a:br>
            <a:r>
              <a:rPr lang="en-US" sz="2400" i="1" dirty="0"/>
              <a:t/>
            </a:r>
            <a:br>
              <a:rPr lang="en-US" sz="2400" i="1" dirty="0"/>
            </a:br>
            <a:r>
              <a:rPr lang="en-US" sz="2400" dirty="0" smtClean="0"/>
              <a:t>	5.	5 </a:t>
            </a:r>
            <a:r>
              <a:rPr lang="en-US" sz="2400" dirty="0"/>
              <a:t>year waiting period for a nonviolent </a:t>
            </a:r>
            <a:br>
              <a:rPr lang="en-US" sz="2400" dirty="0"/>
            </a:br>
            <a:r>
              <a:rPr lang="en-US" sz="2400" dirty="0" smtClean="0"/>
              <a:t>		misdemeanor conviction</a:t>
            </a:r>
            <a:br>
              <a:rPr lang="en-US" sz="2400" dirty="0" smtClean="0"/>
            </a:br>
            <a:r>
              <a:rPr lang="en-US" sz="2400" dirty="0" smtClean="0"/>
              <a:t/>
            </a:r>
            <a:br>
              <a:rPr lang="en-US" sz="2400" dirty="0" smtClean="0"/>
            </a:br>
            <a:r>
              <a:rPr lang="en-US" sz="2400" dirty="0" smtClean="0"/>
              <a:t>	6.	</a:t>
            </a:r>
            <a:r>
              <a:rPr lang="en-US" sz="2400" b="1" i="1" dirty="0" smtClean="0"/>
              <a:t>All </a:t>
            </a:r>
            <a:r>
              <a:rPr lang="en-US" sz="2400" b="1" i="1" dirty="0"/>
              <a:t>petitions for expunctions have to be on an AOC </a:t>
            </a:r>
            <a:r>
              <a:rPr lang="en-US" sz="2400" b="1" i="1" dirty="0" smtClean="0"/>
              <a:t>					approved form</a:t>
            </a:r>
            <a:r>
              <a:rPr lang="en-US" sz="2400" dirty="0" smtClean="0"/>
              <a:t/>
            </a:r>
            <a:br>
              <a:rPr lang="en-US" sz="2400" dirty="0" smtClean="0"/>
            </a:br>
            <a:r>
              <a:rPr lang="en-US" sz="2400" dirty="0"/>
              <a:t/>
            </a:r>
            <a:br>
              <a:rPr lang="en-US" sz="2400" dirty="0"/>
            </a:br>
            <a:r>
              <a:rPr lang="en-US" sz="2400" dirty="0" smtClean="0"/>
              <a:t>	7.	For dismissed charges or findings of not guilty removes the 			requirement of “same 12 month period of time” and “prior 			expungement” disqualification.</a:t>
            </a:r>
            <a:r>
              <a:rPr lang="en-US" sz="2400" i="1" dirty="0" smtClean="0"/>
              <a:t/>
            </a:r>
            <a:br>
              <a:rPr lang="en-US" sz="2400" i="1" dirty="0" smtClean="0"/>
            </a:br>
            <a:endParaRPr lang="en-US" sz="2800" dirty="0"/>
          </a:p>
        </p:txBody>
      </p:sp>
      <p:sp>
        <p:nvSpPr>
          <p:cNvPr id="3" name="Slide Number Placeholder 2"/>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952552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167425"/>
            <a:ext cx="9934924" cy="1685823"/>
          </a:xfrm>
        </p:spPr>
        <p:txBody>
          <a:bodyPr/>
          <a:lstStyle/>
          <a:p>
            <a:pPr marL="457200" indent="-457200">
              <a:buFont typeface="Wingdings" panose="05000000000000000000" pitchFamily="2" charset="2"/>
              <a:buChar char="Ø"/>
            </a:pPr>
            <a:r>
              <a:rPr lang="en-US" sz="2800" dirty="0" smtClean="0"/>
              <a:t>§15A-149—Expunction of records when pardon of 				    </a:t>
            </a:r>
            <a:r>
              <a:rPr lang="en-US" sz="2800" dirty="0" smtClean="0"/>
              <a:t>      innocence </a:t>
            </a:r>
            <a:r>
              <a:rPr lang="en-US" sz="2800" dirty="0" smtClean="0"/>
              <a:t>is granted.</a:t>
            </a:r>
            <a:br>
              <a:rPr lang="en-US" sz="2800" dirty="0" smtClean="0"/>
            </a:br>
            <a:endParaRPr lang="en-US" sz="2800" dirty="0"/>
          </a:p>
        </p:txBody>
      </p:sp>
      <p:sp>
        <p:nvSpPr>
          <p:cNvPr id="3" name="Content Placeholder 2"/>
          <p:cNvSpPr>
            <a:spLocks noGrp="1"/>
          </p:cNvSpPr>
          <p:nvPr>
            <p:ph idx="1"/>
          </p:nvPr>
        </p:nvSpPr>
        <p:spPr>
          <a:xfrm>
            <a:off x="344406" y="1853248"/>
            <a:ext cx="9705448" cy="4395151"/>
          </a:xfrm>
        </p:spPr>
        <p:txBody>
          <a:bodyPr/>
          <a:lstStyle/>
          <a:p>
            <a:r>
              <a:rPr lang="en-US" dirty="0" smtClean="0"/>
              <a:t>15A-149(a) provides:  </a:t>
            </a:r>
          </a:p>
          <a:p>
            <a:pPr lvl="1"/>
            <a:r>
              <a:rPr lang="en-US" dirty="0" smtClean="0"/>
              <a:t>“If any person is convicted of a crime and receives a pardon of innocence, the person may petition the court in which the person was convicted on a form approved by the Administrative Office of the Courts supplied by the clerk of court for an order to expunge from all official records any entries relating to the person’s apprehension, charge or trial.  Upon receipt of the petition, the clerk of court shall verify that an attested copy of the warrant and return granting a pardon of innocence has been filed with the court in accordance with G.S. 147-25.  Upon verification by the clerk that the warrant and return have been filed, the court shall issue an order of expunction.”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078273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90738" cy="1562962"/>
          </a:xfrm>
        </p:spPr>
        <p:txBody>
          <a:bodyPr/>
          <a:lstStyle/>
          <a:p>
            <a:pPr marL="457200" indent="-457200">
              <a:buFont typeface="Wingdings" panose="05000000000000000000" pitchFamily="2" charset="2"/>
              <a:buChar char="Ø"/>
            </a:pPr>
            <a:r>
              <a:rPr lang="en-US" sz="2400" b="1" u="sng" dirty="0" smtClean="0"/>
              <a:t>15A-151 Confidential agency files; exceptions to expunction</a:t>
            </a:r>
            <a:br>
              <a:rPr lang="en-US" sz="2400" b="1" u="sng" dirty="0" smtClean="0"/>
            </a:br>
            <a:endParaRPr lang="en-US" sz="2400" b="1" u="sng"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32291" t="18986" r="33697" b="30023"/>
          <a:stretch/>
        </p:blipFill>
        <p:spPr>
          <a:xfrm>
            <a:off x="1465942" y="580571"/>
            <a:ext cx="8084457" cy="6154058"/>
          </a:xfrm>
        </p:spPr>
      </p:pic>
      <p:sp>
        <p:nvSpPr>
          <p:cNvPr id="4" name="Slide Number Placeholder 3"/>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1972210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050834" cy="1853248"/>
          </a:xfrm>
        </p:spPr>
        <p:txBody>
          <a:bodyPr/>
          <a:lstStyle/>
          <a:p>
            <a:pPr marL="571500" indent="-571500">
              <a:buFont typeface="Wingdings" panose="05000000000000000000" pitchFamily="2" charset="2"/>
              <a:buChar char="Ø"/>
            </a:pPr>
            <a:r>
              <a:rPr lang="en-US" sz="2800" dirty="0" smtClean="0"/>
              <a:t>15A-151.5 Prosecutor access to expunged files</a:t>
            </a:r>
            <a:endParaRPr lang="en-US" sz="2800" dirty="0"/>
          </a:p>
        </p:txBody>
      </p:sp>
      <p:sp>
        <p:nvSpPr>
          <p:cNvPr id="3" name="Content Placeholder 2"/>
          <p:cNvSpPr>
            <a:spLocks noGrp="1"/>
          </p:cNvSpPr>
          <p:nvPr>
            <p:ph idx="1"/>
          </p:nvPr>
        </p:nvSpPr>
        <p:spPr>
          <a:xfrm>
            <a:off x="167424" y="667658"/>
            <a:ext cx="10185116" cy="6067993"/>
          </a:xfrm>
        </p:spPr>
        <p:txBody>
          <a:bodyPr/>
          <a:lstStyle/>
          <a:p>
            <a:pPr marL="457200" indent="-457200">
              <a:buAutoNum type="alphaLcParenBoth"/>
            </a:pPr>
            <a:r>
              <a:rPr lang="en-US" dirty="0" smtClean="0"/>
              <a:t>“Notwithstanding any other provision of this Article, the Administrative Office of the Courts shall make all confidential files maintained under G.S. 15A-151 electronically available to all prosecutors of this State if the criminal record was expunged on or after July 1, 2018, under any of the following:</a:t>
            </a:r>
          </a:p>
          <a:p>
            <a:pPr marL="457200" indent="-457200">
              <a:buAutoNum type="alphaLcParenBoth"/>
            </a:pPr>
            <a:endParaRPr lang="en-US" dirty="0" smtClean="0"/>
          </a:p>
          <a:p>
            <a:pPr lvl="1" indent="-342900">
              <a:buAutoNum type="arabicParenBoth"/>
            </a:pPr>
            <a:r>
              <a:rPr lang="en-US" dirty="0" smtClean="0"/>
              <a:t>G.S. 15A-145.  Expunction of records for first offenders under the age of 18 at the time of conviction of misdemeanor; expunction of certain other misdemeanors.</a:t>
            </a:r>
          </a:p>
          <a:p>
            <a:pPr lvl="1" indent="-342900">
              <a:buAutoNum type="arabicParenBoth"/>
            </a:pPr>
            <a:r>
              <a:rPr lang="en-US" dirty="0" smtClean="0"/>
              <a:t>G.S. 15A-145.1. Expunction of records for first offenders under the age of 18 at the time of conviction of certain gang offenses.</a:t>
            </a:r>
          </a:p>
          <a:p>
            <a:pPr lvl="1" indent="-342900">
              <a:buAutoNum type="arabicParenBoth"/>
            </a:pPr>
            <a:r>
              <a:rPr lang="en-US" dirty="0" smtClean="0"/>
              <a:t>G.S. 15A-145.2. Expunction of records for first offenders not over 21 years of age at the time of the offense of certain drug offenses.</a:t>
            </a:r>
          </a:p>
          <a:p>
            <a:pPr lvl="1" indent="-342900">
              <a:buAutoNum type="arabicParenBoth"/>
            </a:pPr>
            <a:r>
              <a:rPr lang="en-US" dirty="0" smtClean="0"/>
              <a:t>G.S. 15A-145.3. Expunction of records for first offenders not over 21 years of age at the time of the offense of certain toxic vapors offenses.</a:t>
            </a:r>
          </a:p>
          <a:p>
            <a:pPr lvl="1" indent="-342900">
              <a:buAutoNum type="arabicParenBoth"/>
            </a:pPr>
            <a:r>
              <a:rPr lang="en-US" dirty="0" smtClean="0"/>
              <a:t>G.S. 15A-145.4. Expunction of records for first offenders who are under 18 years of age at the time of the commission of a nonviolent felony.</a:t>
            </a:r>
          </a:p>
          <a:p>
            <a:pPr lvl="1" indent="-342900">
              <a:buAutoNum type="arabicParenBoth"/>
            </a:pPr>
            <a:r>
              <a:rPr lang="en-US" dirty="0" smtClean="0"/>
              <a:t>G.S. 15A-145.5. Expunction of certain misdemeanors and felonies; no age limitation.</a:t>
            </a:r>
          </a:p>
          <a:p>
            <a:pPr lvl="1" indent="-342900">
              <a:buAutoNum type="arabicParenBoth"/>
            </a:pPr>
            <a:r>
              <a:rPr lang="en-US" dirty="0" smtClean="0"/>
              <a:t>G.S. 15A-145.6. Expunction for certain defendants convicted of prostitution.</a:t>
            </a:r>
          </a:p>
          <a:p>
            <a:pPr marL="40005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532475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050834" cy="1853248"/>
          </a:xfrm>
        </p:spPr>
        <p:txBody>
          <a:bodyPr/>
          <a:lstStyle/>
          <a:p>
            <a:pPr marL="571500" indent="-571500">
              <a:buFont typeface="Wingdings" panose="05000000000000000000" pitchFamily="2" charset="2"/>
              <a:buChar char="Ø"/>
            </a:pPr>
            <a:r>
              <a:rPr lang="en-US" sz="2800" dirty="0" smtClean="0"/>
              <a:t>15A-151.5 Prosecutor access to expunged files</a:t>
            </a:r>
            <a:br>
              <a:rPr lang="en-US" sz="2800" dirty="0" smtClean="0"/>
            </a:br>
            <a:r>
              <a:rPr lang="en-US" sz="2800" dirty="0"/>
              <a:t>	</a:t>
            </a:r>
            <a:r>
              <a:rPr lang="en-US" sz="2800" dirty="0" smtClean="0"/>
              <a:t>	(continued)</a:t>
            </a:r>
            <a:endParaRPr lang="en-US" sz="2800" dirty="0"/>
          </a:p>
        </p:txBody>
      </p:sp>
      <p:sp>
        <p:nvSpPr>
          <p:cNvPr id="3" name="Content Placeholder 2"/>
          <p:cNvSpPr>
            <a:spLocks noGrp="1"/>
          </p:cNvSpPr>
          <p:nvPr>
            <p:ph idx="1"/>
          </p:nvPr>
        </p:nvSpPr>
        <p:spPr>
          <a:xfrm>
            <a:off x="2" y="1617784"/>
            <a:ext cx="10049852" cy="5240215"/>
          </a:xfrm>
        </p:spPr>
        <p:txBody>
          <a:bodyPr/>
          <a:lstStyle/>
          <a:p>
            <a:pPr marL="400050" lvl="1" indent="0">
              <a:buNone/>
            </a:pPr>
            <a:r>
              <a:rPr lang="en-US" dirty="0" smtClean="0"/>
              <a:t>		(8) G.S. 15A-146(a).  Expunction of records when charges are dismissed.</a:t>
            </a:r>
          </a:p>
          <a:p>
            <a:pPr marL="400050" lvl="1" indent="0">
              <a:buNone/>
            </a:pPr>
            <a:r>
              <a:rPr lang="en-US" dirty="0" smtClean="0"/>
              <a:t>		(9) G.S. 15A-146(a1). Expunction of records when charges are dismissed.</a:t>
            </a:r>
          </a:p>
          <a:p>
            <a:pPr lvl="1" indent="-342900">
              <a:buAutoNum type="alphaLcParenBoth" startAt="2"/>
            </a:pPr>
            <a:r>
              <a:rPr lang="en-US" dirty="0" smtClean="0"/>
              <a:t>For any expungement granted on or after July 1, 2018, the expunged criminal records under subdivisions (1) through (7) of subsection (a) of this section may be used to calculate prior record level if the named person is convicted of a subsequent criminal offense.</a:t>
            </a:r>
          </a:p>
          <a:p>
            <a:pPr lvl="1" indent="-342900">
              <a:buAutoNum type="alphaLcParenBoth" startAt="2"/>
            </a:pPr>
            <a:r>
              <a:rPr lang="en-US" dirty="0" smtClean="0"/>
              <a:t>For any expungement granted on or after July 1, 2018, the information maintained by the Administrative Office of the Courts, and made available under subsection (a) of this section, shall be prima facie evidence of the expunged conviction for purposes of calculating prior record level of the named person and shall be admissible into evidence at a subsequent criminal sentencing hearing.”</a:t>
            </a:r>
          </a:p>
          <a:p>
            <a:pPr marL="40005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3351798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257577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sz="2400" dirty="0"/>
              <a:t/>
            </a:r>
            <a:br>
              <a:rPr lang="en-US" sz="2400" dirty="0"/>
            </a:br>
            <a:r>
              <a:rPr lang="en-US" dirty="0" smtClean="0"/>
              <a:t/>
            </a:r>
            <a:br>
              <a:rPr lang="en-US" dirty="0" smtClean="0"/>
            </a:br>
            <a:r>
              <a:rPr lang="en-US" sz="2400" b="1" u="sng" dirty="0" smtClean="0"/>
              <a:t>Resources:</a:t>
            </a:r>
            <a:r>
              <a:rPr lang="en-US" dirty="0"/>
              <a:t/>
            </a:r>
            <a:br>
              <a:rPr lang="en-US" dirty="0"/>
            </a:br>
            <a:endParaRPr lang="en-US" dirty="0"/>
          </a:p>
        </p:txBody>
      </p:sp>
      <p:sp>
        <p:nvSpPr>
          <p:cNvPr id="3" name="Content Placeholder 2"/>
          <p:cNvSpPr>
            <a:spLocks noGrp="1"/>
          </p:cNvSpPr>
          <p:nvPr>
            <p:ph idx="1"/>
          </p:nvPr>
        </p:nvSpPr>
        <p:spPr>
          <a:xfrm>
            <a:off x="412125" y="2503678"/>
            <a:ext cx="11294772" cy="4195481"/>
          </a:xfrm>
        </p:spPr>
        <p:txBody>
          <a:bodyPr/>
          <a:lstStyle/>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https</a:t>
            </a:r>
            <a:r>
              <a:rPr lang="en-US" dirty="0">
                <a:hlinkClick r:id="rId2"/>
              </a:rPr>
              <a:t>://nccriminallaw.sog.unc.edu/certificate-of-relief-from-collateral-consequences-of-a-criminal-conviction</a:t>
            </a:r>
            <a:r>
              <a:rPr lang="en-US" dirty="0" smtClean="0">
                <a:hlinkClick r:id="rId2"/>
              </a:rPr>
              <a:t>/</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3197729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121061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dirty="0"/>
              <a:t/>
            </a:r>
            <a:br>
              <a:rPr lang="en-US" dirty="0"/>
            </a:br>
            <a:endParaRPr lang="en-US" dirty="0"/>
          </a:p>
        </p:txBody>
      </p:sp>
      <p:sp>
        <p:nvSpPr>
          <p:cNvPr id="3" name="Content Placeholder 2"/>
          <p:cNvSpPr>
            <a:spLocks noGrp="1"/>
          </p:cNvSpPr>
          <p:nvPr>
            <p:ph idx="1"/>
          </p:nvPr>
        </p:nvSpPr>
        <p:spPr>
          <a:xfrm>
            <a:off x="257579" y="1872613"/>
            <a:ext cx="11294772" cy="4195481"/>
          </a:xfrm>
        </p:spPr>
        <p:txBody>
          <a:bodyPr/>
          <a:lstStyle/>
          <a:p>
            <a:pPr>
              <a:buFont typeface="Wingdings" panose="05000000000000000000" pitchFamily="2" charset="2"/>
              <a:buChar char="Ø"/>
            </a:pPr>
            <a:r>
              <a:rPr lang="en-US" dirty="0" smtClean="0"/>
              <a:t>15A-173.2  Certificate of Relief</a:t>
            </a:r>
          </a:p>
          <a:p>
            <a:pPr lvl="1">
              <a:buFont typeface="Wingdings" panose="05000000000000000000" pitchFamily="2" charset="2"/>
              <a:buChar char="Ø"/>
            </a:pPr>
            <a:r>
              <a:rPr lang="en-US" dirty="0" smtClean="0"/>
              <a:t>“(a) An individual who is convicted of no more than two Class G, H, or I felonies or misdemeanors in one session of court, and who has no other convictions for a felony or misdemeanor other than a traffic violation, may petition the court where the individual was convicted for a Certificate of Relief relieving collateral consequences as permitted by this Article.  Except as otherwise provided in the subsection, the petition shall be heard by the senior resident superior court judge if the convictions were in superior court, or the chief district court judge if the convictions were in district court.  The senior resident superior court judge and chief district court judge in each district may delegate their authority to hold hearings and issue, modify, or revoke Certificates of Relief to judges, clerks, or magistrates in that district.”</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2563023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121061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dirty="0"/>
              <a:t/>
            </a:r>
            <a:br>
              <a:rPr lang="en-US" dirty="0"/>
            </a:br>
            <a:endParaRPr lang="en-US" dirty="0"/>
          </a:p>
        </p:txBody>
      </p:sp>
      <p:sp>
        <p:nvSpPr>
          <p:cNvPr id="3" name="Content Placeholder 2"/>
          <p:cNvSpPr>
            <a:spLocks noGrp="1"/>
          </p:cNvSpPr>
          <p:nvPr>
            <p:ph idx="1"/>
          </p:nvPr>
        </p:nvSpPr>
        <p:spPr>
          <a:xfrm>
            <a:off x="115910" y="1442434"/>
            <a:ext cx="11951593" cy="5112912"/>
          </a:xfrm>
        </p:spPr>
        <p:txBody>
          <a:bodyPr>
            <a:normAutofit fontScale="92500"/>
          </a:bodyPr>
          <a:lstStyle/>
          <a:p>
            <a:pPr>
              <a:buFont typeface="Wingdings" panose="05000000000000000000" pitchFamily="2" charset="2"/>
              <a:buChar char="Ø"/>
            </a:pPr>
            <a:r>
              <a:rPr lang="en-US" dirty="0" smtClean="0"/>
              <a:t>15A-173.2  Certificate of Relief</a:t>
            </a:r>
          </a:p>
          <a:p>
            <a:pPr lvl="1">
              <a:buFont typeface="Wingdings" panose="05000000000000000000" pitchFamily="2" charset="2"/>
              <a:buChar char="Ø"/>
            </a:pPr>
            <a:r>
              <a:rPr lang="en-US" dirty="0" smtClean="0"/>
              <a:t>“(b)  Except as otherwise provided in G.S. 15A-173.3, the court may issue a Certificate of Relief if, after reviewing the petition, the individual’s criminal record history, any information provided by a victim under G.S. 15A-173.6 or the district attorney, and any other relevant evidence, it finds the individual has established by a preponderance of the evidence all of the following:</a:t>
            </a:r>
          </a:p>
          <a:p>
            <a:pPr lvl="2">
              <a:buFont typeface="Wingdings" panose="05000000000000000000" pitchFamily="2" charset="2"/>
              <a:buChar char="Ø"/>
            </a:pPr>
            <a:r>
              <a:rPr lang="en-US" dirty="0" smtClean="0"/>
              <a:t>(1)  Twelve months have passed since the individual has completed his or her sentence.  For purposes of this subdivision, and individual has not completed his or her sentence until the individual has served all of the active time, if any, imposed for each offense and has also completed any period of probation, post-release supervision, and parole related to the offense that is required by State law or court order.</a:t>
            </a:r>
          </a:p>
          <a:p>
            <a:pPr lvl="2">
              <a:buFont typeface="Wingdings" panose="05000000000000000000" pitchFamily="2" charset="2"/>
              <a:buChar char="Ø"/>
            </a:pPr>
            <a:r>
              <a:rPr lang="en-US" dirty="0" smtClean="0"/>
              <a:t>(2)  The individual is engaged in, or seeking to engage in, a lawful occupation or activity, including employment, training, education, or rehabilitative programs, or the individual otherwise has a lawful source of support.</a:t>
            </a:r>
          </a:p>
          <a:p>
            <a:pPr lvl="2">
              <a:buFont typeface="Wingdings" panose="05000000000000000000" pitchFamily="2" charset="2"/>
              <a:buChar char="Ø"/>
            </a:pPr>
            <a:r>
              <a:rPr lang="en-US" dirty="0" smtClean="0"/>
              <a:t>(3)  The individual has complied with all requirements of the individual’s sentence, including any terms of probation, that may include substance abuse treatment, anger management, and educational requirements.</a:t>
            </a:r>
          </a:p>
          <a:p>
            <a:pPr lvl="2">
              <a:buFont typeface="Wingdings" panose="05000000000000000000" pitchFamily="2" charset="2"/>
              <a:buChar char="Ø"/>
            </a:pPr>
            <a:r>
              <a:rPr lang="en-US" dirty="0" smtClean="0"/>
              <a:t>(4)  The individual is not in violation of the terms of any criminal sentence, or that any failure to comply is justified, excused, involuntary, or insubstantial.</a:t>
            </a:r>
          </a:p>
          <a:p>
            <a:pPr lvl="2">
              <a:buFont typeface="Wingdings" panose="05000000000000000000" pitchFamily="2" charset="2"/>
              <a:buChar char="Ø"/>
            </a:pPr>
            <a:r>
              <a:rPr lang="en-US" dirty="0" smtClean="0"/>
              <a:t>(5)  A criminal charge is not pending against the individual.</a:t>
            </a:r>
          </a:p>
          <a:p>
            <a:pPr lvl="2">
              <a:buFont typeface="Wingdings" panose="05000000000000000000" pitchFamily="2" charset="2"/>
              <a:buChar char="Ø"/>
            </a:pPr>
            <a:r>
              <a:rPr lang="en-US" dirty="0" smtClean="0"/>
              <a:t>(6)  Granting the petition would not pose an unreasonable risk to safety or welfare of the public or any individual.”</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3251240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121061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dirty="0"/>
              <a:t/>
            </a:r>
            <a:br>
              <a:rPr lang="en-US" dirty="0"/>
            </a:br>
            <a:endParaRPr lang="en-US" dirty="0"/>
          </a:p>
        </p:txBody>
      </p:sp>
      <p:sp>
        <p:nvSpPr>
          <p:cNvPr id="3" name="Content Placeholder 2"/>
          <p:cNvSpPr>
            <a:spLocks noGrp="1"/>
          </p:cNvSpPr>
          <p:nvPr>
            <p:ph idx="1"/>
          </p:nvPr>
        </p:nvSpPr>
        <p:spPr>
          <a:xfrm>
            <a:off x="115910" y="1442434"/>
            <a:ext cx="11951593" cy="5112912"/>
          </a:xfrm>
        </p:spPr>
        <p:txBody>
          <a:bodyPr>
            <a:normAutofit/>
          </a:bodyPr>
          <a:lstStyle/>
          <a:p>
            <a:pPr>
              <a:buFont typeface="Wingdings" panose="05000000000000000000" pitchFamily="2" charset="2"/>
              <a:buChar char="Ø"/>
            </a:pPr>
            <a:r>
              <a:rPr lang="en-US" dirty="0" smtClean="0"/>
              <a:t>15A-173.2  Certificate of Relief</a:t>
            </a:r>
          </a:p>
          <a:p>
            <a:pPr lvl="1">
              <a:buFont typeface="Wingdings" panose="05000000000000000000" pitchFamily="2" charset="2"/>
              <a:buChar char="Ø"/>
            </a:pPr>
            <a:r>
              <a:rPr lang="en-US" dirty="0" smtClean="0"/>
              <a:t>“(c)  The Certificate of Relief shall specify any restriction imposed and collateral sanction or disqualification from which has not been granted under G.S. 15A-173.4(a</a:t>
            </a:r>
            <a:r>
              <a:rPr lang="en-US" dirty="0" smtClean="0"/>
              <a:t>).</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 (d)   A Certificate of Relief relieves all collateral sanctions, except those listed in G.S. 15A-173.3, those sanctions imposed by the North Carolina Constitution or federal law, and any others specifically excluded in the certificate.  A Certificate of Relief does not automatically relieve a disqualification; however, an administrative agency, governmental official, or court in a civil proceeding may consider a Certificate of Relief favorably in determining whether a conviction should result in disqualification.”</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(e)  A Certificate of Relief may be revoked pursuant to G.S. 15A-73.4(b) if the individual is subsequently convicted of a felony or misdemeanor other than a traffic violation or is found to have made any material misrepresentation in his or her petition.”</a:t>
            </a:r>
          </a:p>
          <a:p>
            <a:pPr marL="0" indent="0">
              <a:buNone/>
            </a:pPr>
            <a:r>
              <a:rPr lang="en-US" dirty="0" smtClean="0"/>
              <a:t>	</a:t>
            </a:r>
          </a:p>
        </p:txBody>
      </p:sp>
      <p:sp>
        <p:nvSpPr>
          <p:cNvPr id="4" name="Slide Number Placeholder 3"/>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751011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121061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dirty="0"/>
              <a:t/>
            </a:r>
            <a:br>
              <a:rPr lang="en-US" dirty="0"/>
            </a:br>
            <a:endParaRPr lang="en-US" dirty="0"/>
          </a:p>
        </p:txBody>
      </p:sp>
      <p:sp>
        <p:nvSpPr>
          <p:cNvPr id="3" name="Content Placeholder 2"/>
          <p:cNvSpPr>
            <a:spLocks noGrp="1"/>
          </p:cNvSpPr>
          <p:nvPr>
            <p:ph idx="1"/>
          </p:nvPr>
        </p:nvSpPr>
        <p:spPr>
          <a:xfrm>
            <a:off x="115910" y="1442434"/>
            <a:ext cx="11951593" cy="5112912"/>
          </a:xfrm>
        </p:spPr>
        <p:txBody>
          <a:bodyPr>
            <a:normAutofit/>
          </a:bodyPr>
          <a:lstStyle/>
          <a:p>
            <a:pPr>
              <a:buFont typeface="Wingdings" panose="05000000000000000000" pitchFamily="2" charset="2"/>
              <a:buChar char="Ø"/>
            </a:pPr>
            <a:r>
              <a:rPr lang="en-US" dirty="0" smtClean="0"/>
              <a:t>15A-173.3.  Collateral sanctions not subject to order of limited relief or Certificate of Relief.</a:t>
            </a:r>
          </a:p>
          <a:p>
            <a:pPr lvl="1">
              <a:buFont typeface="Wingdings" panose="05000000000000000000" pitchFamily="2" charset="2"/>
              <a:buChar char="Ø"/>
            </a:pPr>
            <a:r>
              <a:rPr lang="en-US" dirty="0" smtClean="0"/>
              <a:t>“A Certificate of Relief shall not be issued to relieve any of the following collateral sanctions:</a:t>
            </a:r>
          </a:p>
          <a:p>
            <a:pPr lvl="2">
              <a:buFont typeface="Wingdings" panose="05000000000000000000" pitchFamily="2" charset="2"/>
              <a:buChar char="Ø"/>
            </a:pPr>
            <a:r>
              <a:rPr lang="en-US" dirty="0" smtClean="0"/>
              <a:t>(1)  Requirements imposed by, and any statutory requirements or prohibitions imposed as a result of registration pursuant to, Article 27A of Chapter 14 of the General statutes.</a:t>
            </a:r>
          </a:p>
          <a:p>
            <a:pPr lvl="2">
              <a:buFont typeface="Wingdings" panose="05000000000000000000" pitchFamily="2" charset="2"/>
              <a:buChar char="Ø"/>
            </a:pPr>
            <a:r>
              <a:rPr lang="en-US" dirty="0" smtClean="0"/>
              <a:t>(2)  Prohibitions on possession of firearms imposed by Article 54A and 54B of Chapter 14 of the General Statutes.</a:t>
            </a:r>
          </a:p>
          <a:p>
            <a:pPr lvl="2">
              <a:buFont typeface="Wingdings" panose="05000000000000000000" pitchFamily="2" charset="2"/>
              <a:buChar char="Ø"/>
            </a:pPr>
            <a:r>
              <a:rPr lang="en-US" dirty="0" smtClean="0"/>
              <a:t>(3)  A motor vehicle license suspension, revocation, limitation, or ineligibility imposed pursuant to Chapter 20 of the General Statutes.</a:t>
            </a:r>
          </a:p>
          <a:p>
            <a:pPr lvl="2">
              <a:buFont typeface="Wingdings" panose="05000000000000000000" pitchFamily="2" charset="2"/>
              <a:buChar char="Ø"/>
            </a:pPr>
            <a:r>
              <a:rPr lang="en-US" dirty="0" smtClean="0"/>
              <a:t>(4)  Ineligibility for certification pursuant to Chapter 17C or 17E of the General Statutes.</a:t>
            </a:r>
          </a:p>
          <a:p>
            <a:pPr lvl="2">
              <a:buFont typeface="Wingdings" panose="05000000000000000000" pitchFamily="2" charset="2"/>
              <a:buChar char="Ø"/>
            </a:pPr>
            <a:r>
              <a:rPr lang="en-US" dirty="0" smtClean="0"/>
              <a:t>(5)  Ineligibility for employment as any of the following if the ineligibility is a sanction imposed by a statute or session law of North Carolina.</a:t>
            </a:r>
          </a:p>
          <a:p>
            <a:pPr lvl="3">
              <a:buFont typeface="Wingdings" panose="05000000000000000000" pitchFamily="2" charset="2"/>
              <a:buChar char="Ø"/>
            </a:pPr>
            <a:r>
              <a:rPr lang="en-US" dirty="0" smtClean="0"/>
              <a:t>A.  A corrections or probation officer.</a:t>
            </a:r>
          </a:p>
          <a:p>
            <a:pPr lvl="3">
              <a:buFont typeface="Wingdings" panose="05000000000000000000" pitchFamily="2" charset="2"/>
              <a:buChar char="Ø"/>
            </a:pPr>
            <a:r>
              <a:rPr lang="en-US" dirty="0" smtClean="0"/>
              <a:t>B.  A prosecutor or investigator in either the Department of Justice or in the office of a district attorney.  For purpose of this subdivision, the term district attorney shall include any district attorney authorized pursuant to G.S. 7A-60”</a:t>
            </a:r>
          </a:p>
        </p:txBody>
      </p:sp>
      <p:sp>
        <p:nvSpPr>
          <p:cNvPr id="4" name="Slide Number Placeholder 3"/>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1525972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121061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sz="2400" dirty="0" smtClean="0"/>
              <a:t>AOC-CR-273---Petition and Order</a:t>
            </a:r>
            <a:br>
              <a:rPr lang="en-US" sz="2400" dirty="0" smtClean="0"/>
            </a:br>
            <a:r>
              <a:rPr lang="en-US" dirty="0"/>
              <a:t/>
            </a:r>
            <a:br>
              <a:rPr lang="en-US" dirty="0"/>
            </a:b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157" t="9310" r="31730" b="5784"/>
          <a:stretch/>
        </p:blipFill>
        <p:spPr>
          <a:xfrm>
            <a:off x="734095" y="1453101"/>
            <a:ext cx="4123175" cy="5303473"/>
          </a:xfrm>
        </p:spPr>
      </p:pic>
      <p:sp>
        <p:nvSpPr>
          <p:cNvPr id="4" name="Slide Number Placeholder 3"/>
          <p:cNvSpPr>
            <a:spLocks noGrp="1"/>
          </p:cNvSpPr>
          <p:nvPr>
            <p:ph type="sldNum" sz="quarter" idx="12"/>
          </p:nvPr>
        </p:nvSpPr>
        <p:spPr/>
        <p:txBody>
          <a:bodyPr/>
          <a:lstStyle/>
          <a:p>
            <a:fld id="{D57F1E4F-1CFF-5643-939E-02111984F565}" type="slidenum">
              <a:rPr lang="en-US" smtClean="0"/>
              <a:t>59</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242" t="8851" r="31754" b="5064"/>
          <a:stretch/>
        </p:blipFill>
        <p:spPr>
          <a:xfrm>
            <a:off x="5996064" y="1453100"/>
            <a:ext cx="4054771" cy="5303473"/>
          </a:xfrm>
          <a:prstGeom prst="rect">
            <a:avLst/>
          </a:prstGeom>
        </p:spPr>
      </p:pic>
    </p:spTree>
    <p:extLst>
      <p:ext uri="{BB962C8B-B14F-4D97-AF65-F5344CB8AC3E}">
        <p14:creationId xmlns:p14="http://schemas.microsoft.com/office/powerpoint/2010/main" val="335894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72" y="295729"/>
            <a:ext cx="10357067" cy="4914899"/>
          </a:xfrm>
        </p:spPr>
        <p:txBody>
          <a:bodyPr/>
          <a:lstStyle/>
          <a:p>
            <a:pPr marL="457200" indent="-457200">
              <a:buFont typeface="Wingdings" panose="05000000000000000000" pitchFamily="2" charset="2"/>
              <a:buChar char="Ø"/>
            </a:pPr>
            <a:r>
              <a:rPr lang="en-US" sz="2800" i="1" u="sng" dirty="0"/>
              <a:t>Expunctions after Senate Bill 445</a:t>
            </a:r>
            <a:br>
              <a:rPr lang="en-US" sz="2800" i="1" u="sng" dirty="0"/>
            </a:br>
            <a:r>
              <a:rPr lang="en-US" sz="2800" i="1" u="sng" dirty="0"/>
              <a:t/>
            </a:r>
            <a:br>
              <a:rPr lang="en-US" sz="2800" i="1" u="sng" dirty="0"/>
            </a:br>
            <a:r>
              <a:rPr lang="en-US" sz="2400" dirty="0" smtClean="0"/>
              <a:t>New AOC application forms have not been published yet</a:t>
            </a:r>
            <a:br>
              <a:rPr lang="en-US" sz="2400" dirty="0" smtClean="0"/>
            </a:br>
            <a:r>
              <a:rPr lang="en-US" sz="2400" dirty="0"/>
              <a:t>	</a:t>
            </a:r>
            <a:r>
              <a:rPr lang="en-US" sz="2400" dirty="0" smtClean="0"/>
              <a:t/>
            </a:r>
            <a:br>
              <a:rPr lang="en-US" sz="2400" dirty="0" smtClean="0"/>
            </a:br>
            <a:r>
              <a:rPr lang="en-US" sz="2400" dirty="0"/>
              <a:t>	</a:t>
            </a:r>
            <a:r>
              <a:rPr lang="en-US" sz="2400" dirty="0" smtClean="0"/>
              <a:t>--  Will be available at below link when published:</a:t>
            </a:r>
            <a:br>
              <a:rPr lang="en-US" sz="2400" dirty="0" smtClean="0"/>
            </a:br>
            <a:r>
              <a:rPr lang="en-US" sz="2400" dirty="0"/>
              <a:t/>
            </a:r>
            <a:br>
              <a:rPr lang="en-US" sz="2400" dirty="0"/>
            </a:br>
            <a:r>
              <a:rPr lang="en-US" sz="2400" dirty="0" smtClean="0"/>
              <a:t>		</a:t>
            </a:r>
            <a:r>
              <a:rPr lang="en-US" sz="2400" dirty="0" smtClean="0">
                <a:hlinkClick r:id="rId2"/>
              </a:rPr>
              <a:t>http</a:t>
            </a:r>
            <a:r>
              <a:rPr lang="en-US" sz="2400" dirty="0">
                <a:hlinkClick r:id="rId2"/>
              </a:rPr>
              <a:t>://</a:t>
            </a:r>
            <a:r>
              <a:rPr lang="en-US" sz="2400" dirty="0" smtClean="0">
                <a:hlinkClick r:id="rId2"/>
              </a:rPr>
              <a:t>nccourts.org/Forms/FormSearch.asp</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t>
            </a:r>
            <a:r>
              <a:rPr lang="en-US" sz="2400" dirty="0"/>
              <a:t>	</a:t>
            </a:r>
            <a:r>
              <a:rPr lang="en-US" sz="2400" i="1" dirty="0" smtClean="0"/>
              <a:t/>
            </a:r>
            <a:br>
              <a:rPr lang="en-US" sz="2400" i="1" dirty="0" smtClean="0"/>
            </a:br>
            <a:endParaRPr lang="en-US" sz="2800" dirty="0"/>
          </a:p>
        </p:txBody>
      </p:sp>
      <p:sp>
        <p:nvSpPr>
          <p:cNvPr id="3" name="Slide Number Placeholder 2"/>
          <p:cNvSpPr>
            <a:spLocks noGrp="1"/>
          </p:cNvSpPr>
          <p:nvPr>
            <p:ph type="sldNum" sz="quarter" idx="12"/>
          </p:nvPr>
        </p:nvSpPr>
        <p:spPr/>
        <p:txBody>
          <a:bodyPr/>
          <a:lstStyle/>
          <a:p>
            <a:fld id="{D57F1E4F-1CFF-5643-939E-02111984F565}" type="slidenum">
              <a:rPr lang="en-US" smtClean="0"/>
              <a:t>6</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1219" b="25948"/>
          <a:stretch/>
        </p:blipFill>
        <p:spPr>
          <a:xfrm>
            <a:off x="3099514" y="3207657"/>
            <a:ext cx="5957400" cy="3439886"/>
          </a:xfrm>
          <a:prstGeom prst="rect">
            <a:avLst/>
          </a:prstGeom>
        </p:spPr>
      </p:pic>
    </p:spTree>
    <p:extLst>
      <p:ext uri="{BB962C8B-B14F-4D97-AF65-F5344CB8AC3E}">
        <p14:creationId xmlns:p14="http://schemas.microsoft.com/office/powerpoint/2010/main" val="2384716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90151"/>
            <a:ext cx="9934924" cy="1210615"/>
          </a:xfrm>
        </p:spPr>
        <p:txBody>
          <a:bodyPr/>
          <a:lstStyle/>
          <a:p>
            <a:pPr marL="571500" indent="-571500">
              <a:buFont typeface="Wingdings" panose="05000000000000000000" pitchFamily="2" charset="2"/>
              <a:buChar char="Ø"/>
            </a:pPr>
            <a:r>
              <a:rPr lang="en-US" sz="2800" i="1" u="sng" dirty="0" smtClean="0"/>
              <a:t>Certificates of Relief from Collateral Consequences</a:t>
            </a:r>
            <a:r>
              <a:rPr lang="en-US" i="1" u="sng" dirty="0" smtClean="0"/>
              <a:t/>
            </a:r>
            <a:br>
              <a:rPr lang="en-US" i="1" u="sng" dirty="0" smtClean="0"/>
            </a:br>
            <a:r>
              <a:rPr lang="en-US" sz="2400" dirty="0" smtClean="0"/>
              <a:t>15A-173.1 through 15A-173.6</a:t>
            </a:r>
            <a:br>
              <a:rPr lang="en-US" sz="2400" dirty="0" smtClean="0"/>
            </a:br>
            <a:r>
              <a:rPr lang="en-US" dirty="0"/>
              <a:t/>
            </a:r>
            <a:br>
              <a:rPr lang="en-US" dirty="0"/>
            </a:br>
            <a:r>
              <a:rPr lang="en-US" sz="2000" dirty="0" smtClean="0"/>
              <a:t>Instructions for Certificate of Relief</a:t>
            </a:r>
            <a:br>
              <a:rPr lang="en-US" sz="2000" dirty="0" smtClean="0"/>
            </a:br>
            <a:r>
              <a:rPr lang="en-US" sz="2000" dirty="0" smtClean="0"/>
              <a:t>Form AOC-CR-273</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60</a:t>
            </a:fld>
            <a:endParaRPr lang="en-US" dirty="0"/>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30713" t="9958" r="31337" b="5156"/>
          <a:stretch/>
        </p:blipFill>
        <p:spPr>
          <a:xfrm>
            <a:off x="5254582" y="828525"/>
            <a:ext cx="4533326" cy="5701064"/>
          </a:xfrm>
        </p:spPr>
      </p:pic>
    </p:spTree>
    <p:extLst>
      <p:ext uri="{BB962C8B-B14F-4D97-AF65-F5344CB8AC3E}">
        <p14:creationId xmlns:p14="http://schemas.microsoft.com/office/powerpoint/2010/main" val="438017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1763096"/>
          </a:xfrm>
        </p:spPr>
        <p:txBody>
          <a:bodyPr/>
          <a:lstStyle/>
          <a:p>
            <a:pPr marL="571500" indent="-571500">
              <a:buFont typeface="Wingdings" panose="05000000000000000000" pitchFamily="2" charset="2"/>
              <a:buChar char="Ø"/>
            </a:pPr>
            <a:r>
              <a:rPr lang="en-US" dirty="0" smtClean="0"/>
              <a:t>Motions for Appropriate Relief</a:t>
            </a:r>
            <a:br>
              <a:rPr lang="en-US" dirty="0" smtClean="0"/>
            </a:br>
            <a:r>
              <a:rPr lang="en-US" dirty="0" smtClean="0"/>
              <a:t>15A-1411 through 15A-1422</a:t>
            </a:r>
            <a:endParaRPr lang="en-US" dirty="0"/>
          </a:p>
        </p:txBody>
      </p:sp>
      <p:sp>
        <p:nvSpPr>
          <p:cNvPr id="3" name="Content Placeholder 2"/>
          <p:cNvSpPr>
            <a:spLocks noGrp="1"/>
          </p:cNvSpPr>
          <p:nvPr>
            <p:ph idx="1"/>
          </p:nvPr>
        </p:nvSpPr>
        <p:spPr>
          <a:xfrm>
            <a:off x="180304" y="1996226"/>
            <a:ext cx="11590986" cy="4252174"/>
          </a:xfrm>
        </p:spPr>
        <p:txBody>
          <a:bodyPr>
            <a:normAutofit/>
          </a:bodyPr>
          <a:lstStyle/>
          <a:p>
            <a:pPr marL="0" indent="0">
              <a:buNone/>
            </a:pPr>
            <a:r>
              <a:rPr lang="en-US" dirty="0" smtClean="0"/>
              <a:t>ADDITIONAL RESOURCES:</a:t>
            </a:r>
          </a:p>
          <a:p>
            <a:pPr marL="0" indent="0">
              <a:buNone/>
            </a:pPr>
            <a:endParaRPr lang="en-US" dirty="0"/>
          </a:p>
          <a:p>
            <a:pPr marL="0" indent="0">
              <a:buNone/>
            </a:pPr>
            <a:r>
              <a:rPr lang="en-US" dirty="0">
                <a:hlinkClick r:id="rId2"/>
              </a:rPr>
              <a:t>https://</a:t>
            </a:r>
            <a:r>
              <a:rPr lang="en-US" dirty="0" smtClean="0">
                <a:hlinkClick r:id="rId2"/>
              </a:rPr>
              <a:t>www.sog.unc.edu/resources/microsites/relief-criminal-conviction/motions-appropriate-relief</a:t>
            </a:r>
            <a:endParaRPr lang="en-US" dirty="0" smtClean="0"/>
          </a:p>
          <a:p>
            <a:pPr marL="0" indent="0">
              <a:buNone/>
            </a:pPr>
            <a:endParaRPr lang="en-US" dirty="0"/>
          </a:p>
          <a:p>
            <a:pPr marL="0" indent="0">
              <a:buNone/>
            </a:pPr>
            <a:r>
              <a:rPr lang="en-US" dirty="0">
                <a:hlinkClick r:id="rId3"/>
              </a:rPr>
              <a:t>https://</a:t>
            </a:r>
            <a:r>
              <a:rPr lang="en-US" dirty="0" smtClean="0">
                <a:hlinkClick r:id="rId3"/>
              </a:rPr>
              <a:t>benchbook.sog.unc.edu/criminal/motions-appropriate-relief</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2400852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1763096"/>
          </a:xfrm>
        </p:spPr>
        <p:txBody>
          <a:bodyPr/>
          <a:lstStyle/>
          <a:p>
            <a:pPr marL="571500" indent="-571500">
              <a:buFont typeface="Wingdings" panose="05000000000000000000" pitchFamily="2" charset="2"/>
              <a:buChar char="Ø"/>
            </a:pPr>
            <a:r>
              <a:rPr lang="en-US" dirty="0" smtClean="0"/>
              <a:t>Motions for Appropriate Relief</a:t>
            </a:r>
            <a:br>
              <a:rPr lang="en-US" dirty="0" smtClean="0"/>
            </a:br>
            <a:r>
              <a:rPr lang="en-US" dirty="0" smtClean="0"/>
              <a:t>15A-1411 through 15A-1422</a:t>
            </a:r>
            <a:endParaRPr lang="en-US" dirty="0"/>
          </a:p>
        </p:txBody>
      </p:sp>
      <p:sp>
        <p:nvSpPr>
          <p:cNvPr id="3" name="Content Placeholder 2"/>
          <p:cNvSpPr>
            <a:spLocks noGrp="1"/>
          </p:cNvSpPr>
          <p:nvPr>
            <p:ph idx="1"/>
          </p:nvPr>
        </p:nvSpPr>
        <p:spPr>
          <a:xfrm>
            <a:off x="180304" y="1996226"/>
            <a:ext cx="11590986" cy="4252174"/>
          </a:xfrm>
        </p:spPr>
        <p:txBody>
          <a:bodyPr>
            <a:normAutofit lnSpcReduction="10000"/>
          </a:bodyPr>
          <a:lstStyle/>
          <a:p>
            <a:r>
              <a:rPr lang="en-US" dirty="0" smtClean="0"/>
              <a:t>Procedure for motion is found in G.S. 15A-1420</a:t>
            </a:r>
          </a:p>
          <a:p>
            <a:r>
              <a:rPr lang="en-US" dirty="0" smtClean="0"/>
              <a:t>15A-1413(d) provides that:</a:t>
            </a:r>
          </a:p>
          <a:p>
            <a:pPr lvl="1"/>
            <a:r>
              <a:rPr lang="en-US" dirty="0" smtClean="0"/>
              <a:t> “All motions for appropriate relief filed in superior court shall, when filed, be referred to the senior resident superior court judge, who shall assign the motion as provided by this section for review and administrative action, including, as may be appropriate, dismissal, calendaring for hearing, entry of a scheduling order for subsequent events in the case, or other appropriate actions.”</a:t>
            </a:r>
          </a:p>
          <a:p>
            <a:pPr lvl="1"/>
            <a:r>
              <a:rPr lang="en-US" dirty="0" smtClean="0"/>
              <a:t>“All motions for appropriate relief filed in district court shall, when filed, be referred to the chief district court judge, who shall assign the motion as provided by this section for review and administrative action, including, as may be appropriate, dismissal, calendaring for hearing, entry of a scheduling order for subsequent events in the case, or other appropriate actions.”</a:t>
            </a:r>
          </a:p>
          <a:p>
            <a:r>
              <a:rPr lang="en-US" dirty="0" smtClean="0"/>
              <a:t>Motion is filed with the Clerk of Superior Court and served on District Attorney pursuant to G.S. 15A-1420 (b1)1</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1436893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1763096"/>
          </a:xfrm>
        </p:spPr>
        <p:txBody>
          <a:bodyPr/>
          <a:lstStyle/>
          <a:p>
            <a:pPr marL="571500" indent="-571500">
              <a:buFont typeface="Wingdings" panose="05000000000000000000" pitchFamily="2" charset="2"/>
              <a:buChar char="Ø"/>
            </a:pPr>
            <a:r>
              <a:rPr lang="en-US" dirty="0" smtClean="0"/>
              <a:t>Motions for Appropriate Relief</a:t>
            </a:r>
            <a:br>
              <a:rPr lang="en-US" dirty="0" smtClean="0"/>
            </a:br>
            <a:r>
              <a:rPr lang="en-US" dirty="0" smtClean="0"/>
              <a:t>15A-1411 through 15A-1422</a:t>
            </a:r>
            <a:endParaRPr lang="en-US" dirty="0"/>
          </a:p>
        </p:txBody>
      </p:sp>
      <p:sp>
        <p:nvSpPr>
          <p:cNvPr id="3" name="Content Placeholder 2"/>
          <p:cNvSpPr>
            <a:spLocks noGrp="1"/>
          </p:cNvSpPr>
          <p:nvPr>
            <p:ph idx="1"/>
          </p:nvPr>
        </p:nvSpPr>
        <p:spPr>
          <a:xfrm>
            <a:off x="0" y="1725769"/>
            <a:ext cx="11809927" cy="4723157"/>
          </a:xfrm>
        </p:spPr>
        <p:txBody>
          <a:bodyPr>
            <a:normAutofit lnSpcReduction="10000"/>
          </a:bodyPr>
          <a:lstStyle/>
          <a:p>
            <a:pPr marL="0" indent="0">
              <a:buNone/>
            </a:pPr>
            <a:endParaRPr lang="en-US" dirty="0" smtClean="0"/>
          </a:p>
          <a:p>
            <a:r>
              <a:rPr lang="en-US" dirty="0" smtClean="0"/>
              <a:t>15A-1414—Motion by defendant for appropriate relief made within 10 days after verdict</a:t>
            </a:r>
          </a:p>
          <a:p>
            <a:pPr lvl="1"/>
            <a:r>
              <a:rPr lang="en-US" dirty="0" smtClean="0"/>
              <a:t>15A-1414(b):</a:t>
            </a:r>
          </a:p>
          <a:p>
            <a:pPr lvl="2"/>
            <a:r>
              <a:rPr lang="en-US" dirty="0" smtClean="0"/>
              <a:t>“Unless included in G.S. 15A-1415, all errors, including but not limited to the following, must be asserted within 10 days after entry of judgment:</a:t>
            </a:r>
          </a:p>
          <a:p>
            <a:pPr lvl="3"/>
            <a:r>
              <a:rPr lang="en-US" dirty="0" smtClean="0"/>
              <a:t>(1) Any error of law, including the following:</a:t>
            </a:r>
          </a:p>
          <a:p>
            <a:pPr lvl="4"/>
            <a:r>
              <a:rPr lang="en-US" dirty="0" smtClean="0"/>
              <a:t>A. The court erroneously failed to dismiss the charge prior to trial pursuant to G.S. 15A-954.</a:t>
            </a:r>
          </a:p>
          <a:p>
            <a:pPr lvl="4"/>
            <a:r>
              <a:rPr lang="en-US" dirty="0" smtClean="0"/>
              <a:t>B.  The court’s ruling was contrary to law with regard to motions made before or during the trial, or with regard to the admission or exclusion of evidence.</a:t>
            </a:r>
          </a:p>
          <a:p>
            <a:pPr lvl="4"/>
            <a:r>
              <a:rPr lang="en-US" dirty="0" smtClean="0"/>
              <a:t>C. The evidence, at the close of all the evidence, was insufficient to justify submission of the case to the jury, whether or not a motion so asserting was made before verdict. The court erroneously instructed the jury.</a:t>
            </a:r>
          </a:p>
          <a:p>
            <a:pPr lvl="3">
              <a:buFont typeface="Wingdings" panose="05000000000000000000" pitchFamily="2" charset="2"/>
              <a:buChar char="Ø"/>
            </a:pPr>
            <a:r>
              <a:rPr lang="en-US" dirty="0" smtClean="0"/>
              <a:t>(2) The verdict is contrary to the weight of the evidence.</a:t>
            </a:r>
          </a:p>
          <a:p>
            <a:pPr lvl="3">
              <a:buFont typeface="Wingdings" panose="05000000000000000000" pitchFamily="2" charset="2"/>
              <a:buChar char="Ø"/>
            </a:pPr>
            <a:r>
              <a:rPr lang="en-US" dirty="0" smtClean="0"/>
              <a:t>(3) For any other cause the defendant did not receive a fair and impartial trial.</a:t>
            </a:r>
          </a:p>
          <a:p>
            <a:pPr lvl="3">
              <a:buFont typeface="Wingdings" panose="05000000000000000000" pitchFamily="2" charset="2"/>
              <a:buChar char="Ø"/>
            </a:pPr>
            <a:r>
              <a:rPr lang="en-US" dirty="0" smtClean="0"/>
              <a:t>(4) The sentence imposed on the defendant is not supported by evidence introduced at the trial and sentencing hearing. This motion must be addressed to the sentencing judge.	</a:t>
            </a:r>
          </a:p>
          <a:p>
            <a:pPr marL="1828800" lvl="4" indent="0">
              <a:buNone/>
            </a:pPr>
            <a:endParaRPr lang="en-US" dirty="0"/>
          </a:p>
          <a:p>
            <a:pPr marL="1828800" lvl="4"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63</a:t>
            </a:fld>
            <a:endParaRPr lang="en-US" dirty="0"/>
          </a:p>
        </p:txBody>
      </p:sp>
    </p:spTree>
    <p:extLst>
      <p:ext uri="{BB962C8B-B14F-4D97-AF65-F5344CB8AC3E}">
        <p14:creationId xmlns:p14="http://schemas.microsoft.com/office/powerpoint/2010/main" val="3545012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3"/>
            <a:ext cx="10352539" cy="660125"/>
          </a:xfrm>
        </p:spPr>
        <p:txBody>
          <a:bodyPr/>
          <a:lstStyle/>
          <a:p>
            <a:pPr marL="571500" indent="-571500">
              <a:buFont typeface="Wingdings" panose="05000000000000000000" pitchFamily="2" charset="2"/>
              <a:buChar char="Ø"/>
            </a:pPr>
            <a:r>
              <a:rPr lang="en-US" sz="2400" dirty="0" smtClean="0"/>
              <a:t>Motions for Appropriate </a:t>
            </a:r>
            <a:r>
              <a:rPr lang="en-US" sz="2400" dirty="0" smtClean="0"/>
              <a:t>Relief  §15A-1411 </a:t>
            </a:r>
            <a:r>
              <a:rPr lang="en-US" sz="2400" dirty="0" smtClean="0"/>
              <a:t>through 15A-1422</a:t>
            </a:r>
            <a:endParaRPr lang="en-US" sz="2400" dirty="0"/>
          </a:p>
        </p:txBody>
      </p:sp>
      <p:sp>
        <p:nvSpPr>
          <p:cNvPr id="3" name="Content Placeholder 2"/>
          <p:cNvSpPr>
            <a:spLocks noGrp="1"/>
          </p:cNvSpPr>
          <p:nvPr>
            <p:ph idx="1"/>
          </p:nvPr>
        </p:nvSpPr>
        <p:spPr>
          <a:xfrm>
            <a:off x="1" y="773724"/>
            <a:ext cx="12192000" cy="5961928"/>
          </a:xfrm>
        </p:spPr>
        <p:txBody>
          <a:bodyPr>
            <a:normAutofit fontScale="70000" lnSpcReduction="20000"/>
          </a:bodyPr>
          <a:lstStyle/>
          <a:p>
            <a:r>
              <a:rPr lang="en-US" b="1" dirty="0" smtClean="0"/>
              <a:t>15A-1415 --Grounds for appropriate relief which may be asserted by defendant after 					                                        			         verdict; limitation as to time</a:t>
            </a:r>
            <a:r>
              <a:rPr lang="en-US" b="1" dirty="0" smtClean="0"/>
              <a:t>.</a:t>
            </a:r>
          </a:p>
          <a:p>
            <a:pPr marL="0" indent="0">
              <a:buNone/>
            </a:pPr>
            <a:endParaRPr lang="en-US" b="1" dirty="0" smtClean="0"/>
          </a:p>
          <a:p>
            <a:r>
              <a:rPr lang="en-US" b="1" i="1" u="sng" dirty="0" smtClean="0"/>
              <a:t>15A-1415 (b) </a:t>
            </a:r>
            <a:r>
              <a:rPr lang="en-US" dirty="0" smtClean="0"/>
              <a:t>“The following are the only grounds which the defendant may assert by a motion for appropriate relief made more than 10 days after entry of judgment:</a:t>
            </a:r>
          </a:p>
          <a:p>
            <a:pPr lvl="1"/>
            <a:r>
              <a:rPr lang="en-US" dirty="0" smtClean="0"/>
              <a:t>(1)  The acts charged in the criminal pleading did not at the time they were committed constitute a violation of criminal law.</a:t>
            </a:r>
          </a:p>
          <a:p>
            <a:pPr lvl="1"/>
            <a:r>
              <a:rPr lang="en-US" dirty="0" smtClean="0"/>
              <a:t>(2)  The trial court lacked jurisdiction over the person of the defendant or over the subject matter.</a:t>
            </a:r>
          </a:p>
          <a:p>
            <a:pPr lvl="1"/>
            <a:r>
              <a:rPr lang="en-US" dirty="0" smtClean="0"/>
              <a:t>(3)  The conviction was obtained in violation of the Constitution of the United States or the Constitution of North Carolina.</a:t>
            </a:r>
          </a:p>
          <a:p>
            <a:pPr lvl="1"/>
            <a:r>
              <a:rPr lang="en-US" dirty="0" smtClean="0"/>
              <a:t>(4)  The defendant was convicted or sentenced under a statute that was in violation of the Constitution of the United States or the Constitution of North Carolina.</a:t>
            </a:r>
          </a:p>
          <a:p>
            <a:pPr lvl="1"/>
            <a:r>
              <a:rPr lang="en-US" dirty="0" smtClean="0"/>
              <a:t>(5)  The conduct for which the defendant was prosecuted was protected by the Constitution of the United States or the Constitution of North Carolina.</a:t>
            </a:r>
          </a:p>
          <a:p>
            <a:pPr lvl="1"/>
            <a:r>
              <a:rPr lang="en-US" dirty="0" smtClean="0"/>
              <a:t>(6)  Repealed…..</a:t>
            </a:r>
          </a:p>
          <a:p>
            <a:pPr lvl="1"/>
            <a:r>
              <a:rPr lang="en-US" dirty="0" smtClean="0"/>
              <a:t>(7)  There has been a significant change in law, either substantive or procedural, applied in the proceedings leading to the defendant’s conviction or sentence, and retroactive application of the changed legal standard is required.</a:t>
            </a:r>
          </a:p>
          <a:p>
            <a:pPr lvl="1"/>
            <a:r>
              <a:rPr lang="en-US" dirty="0" smtClean="0"/>
              <a:t>(8)  The sentence imposed was unauthorized at the time imposed, contained a type of sentence disposition or a term of imprisonment not authorized for the particular class of offense and prior record or conviction level was illegally imposed, or is otherwise invalid as a matter of law.  However, a motion for appropriate relief on the grounds that the sentence imposed on the defendant is not supported by evidence introduced at the trial and sentencing hearing must be made before the sentencing judge.</a:t>
            </a:r>
          </a:p>
          <a:p>
            <a:pPr lvl="1"/>
            <a:r>
              <a:rPr lang="en-US" dirty="0" smtClean="0"/>
              <a:t>(9)  The defendant is in confinement and is entitled to release because his sentence has been fully served.</a:t>
            </a:r>
          </a:p>
          <a:p>
            <a:pPr lvl="1"/>
            <a:r>
              <a:rPr lang="en-US" dirty="0" smtClean="0"/>
              <a:t>(10) The defendant was convicted of a first offense of prostitution under G.S. 14-204, and the court did not discharge the defendant and dismiss the charge pursuant to G.S. 14-204(b); the defendant’s participation in the offense was a result of having been a victim of human trafficking under G.S. 14-43.11, sexual servitude under G.S. 14-43.13, or the federal Trafficking Victims Protection Act (22 U.S.C. §7102(13)); and the defendant seeks to have the conviction vacated.”</a:t>
            </a:r>
          </a:p>
          <a:p>
            <a:pPr lvl="3"/>
            <a:endParaRPr lang="en-US" dirty="0" smtClean="0"/>
          </a:p>
          <a:p>
            <a:pPr marL="0" indent="0">
              <a:buNone/>
            </a:pPr>
            <a:endParaRPr lang="en-US" dirty="0" smtClean="0"/>
          </a:p>
          <a:p>
            <a:pPr marL="0" indent="0">
              <a:buNone/>
            </a:pPr>
            <a:endParaRPr lang="en-US" dirty="0" smtClean="0"/>
          </a:p>
          <a:p>
            <a:pPr marL="1828800" lvl="4"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560691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 y="1184856"/>
            <a:ext cx="12192000" cy="5550795"/>
          </a:xfrm>
        </p:spPr>
        <p:txBody>
          <a:bodyPr>
            <a:normAutofit lnSpcReduction="10000"/>
          </a:bodyPr>
          <a:lstStyle/>
          <a:p>
            <a:r>
              <a:rPr lang="en-US" b="1" dirty="0" smtClean="0"/>
              <a:t>15A-1415 (c)</a:t>
            </a:r>
          </a:p>
          <a:p>
            <a:pPr lvl="1"/>
            <a:r>
              <a:rPr lang="en-US" dirty="0" smtClean="0"/>
              <a:t>“Notwithstanding the time limitations herein, a defendant at any time after verdict may by a motion for appropriate relief, raise the ground that evidence is available which was unknown or unavailable to the defendant at the time of trial, which could not with due diligence have been discovered or made available at that time, including recanted testimony, and which has a direct and material bearing upon the defendant’s eligibility for the death penalty or the defendant’s guilt or innocence.  A motion based upon such newly discovered evidence must be filed within a reasonable time of its discovery.”</a:t>
            </a:r>
          </a:p>
          <a:p>
            <a:r>
              <a:rPr lang="en-US" b="1" dirty="0" smtClean="0"/>
              <a:t>15A-1415 (f)</a:t>
            </a:r>
          </a:p>
          <a:p>
            <a:pPr lvl="1"/>
            <a:r>
              <a:rPr lang="en-US" dirty="0" smtClean="0"/>
              <a:t>“In the case of a defendant who is represented by counsel in postconviction proceedings in superior court, the defendant’s prior trial or appellate counsel shall make available to the defendant’s counsel their complete files relating to the case of the defendant.  The State, to the extent allowed by law, shall make available to the defendant’s counsel the complete files of all law enforcement and prosecutorial agencies involved in the investigation of the crimes committed or the prosecution of the defendant.  If the State has a reasonable belief that allowing inspection of any portion of the files by counsel for the defendant would not be in the interest of justice, the State may submit for inspection by the court those portions of the files so identified.  If upon examination of the files, the court finds that the files could not assist the defendant in investigating, preparing, or presenting a motion for appropriate relief, the court in its discretion may allow the State to withhold that portion of the files.”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65</a:t>
            </a:fld>
            <a:endParaRPr lang="en-US" dirty="0"/>
          </a:p>
        </p:txBody>
      </p:sp>
    </p:spTree>
    <p:extLst>
      <p:ext uri="{BB962C8B-B14F-4D97-AF65-F5344CB8AC3E}">
        <p14:creationId xmlns:p14="http://schemas.microsoft.com/office/powerpoint/2010/main" val="585551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350262"/>
          </a:xfrm>
        </p:spPr>
        <p:txBody>
          <a:bodyPr>
            <a:normAutofit/>
          </a:bodyPr>
          <a:lstStyle/>
          <a:p>
            <a:pPr marL="457200" lvl="1" indent="0">
              <a:buNone/>
            </a:pPr>
            <a:endParaRPr lang="en-US" dirty="0"/>
          </a:p>
          <a:p>
            <a:pPr marL="457200" lvl="1" indent="0">
              <a:buNone/>
            </a:pPr>
            <a:endParaRPr lang="en-US" dirty="0" smtClean="0"/>
          </a:p>
          <a:p>
            <a:pPr marL="457200" lvl="1" indent="0">
              <a:buNone/>
            </a:pPr>
            <a:r>
              <a:rPr lang="en-US" dirty="0" smtClean="0"/>
              <a:t>15A- 1416.1---Motion by the defendant to vacate prostitution conviction for sex trafficking victim.</a:t>
            </a:r>
          </a:p>
          <a:p>
            <a:pPr marL="457200" lvl="1" indent="0">
              <a:buNone/>
            </a:pPr>
            <a:r>
              <a:rPr lang="en-US" dirty="0" smtClean="0"/>
              <a:t>	15A-1416.1(a) provides:  “A motion for appropriate relief seeking to vacate a conviction for 			prostitution based on the grounds set out in G.S. 15A-1415(b)10 shall be filed in the court 			where the conviction occurred….”</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2666045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646476"/>
          </a:xfrm>
        </p:spPr>
        <p:txBody>
          <a:bodyPr>
            <a:normAutofit lnSpcReduction="10000"/>
          </a:bodyPr>
          <a:lstStyle/>
          <a:p>
            <a:pPr lvl="1">
              <a:buFont typeface="Wingdings" panose="05000000000000000000" pitchFamily="2" charset="2"/>
              <a:buChar char="Ø"/>
            </a:pPr>
            <a:r>
              <a:rPr lang="en-US" dirty="0" smtClean="0"/>
              <a:t>Filing a Motion for Appropriate Relief:</a:t>
            </a:r>
          </a:p>
          <a:p>
            <a:pPr lvl="2">
              <a:buFont typeface="Wingdings" panose="05000000000000000000" pitchFamily="2" charset="2"/>
              <a:buChar char="Ø"/>
            </a:pPr>
            <a:r>
              <a:rPr lang="en-US" dirty="0" smtClean="0"/>
              <a:t>15A-1420—Motion for appropriate relief; procedure.</a:t>
            </a:r>
          </a:p>
          <a:p>
            <a:pPr lvl="3">
              <a:buFont typeface="Wingdings" panose="05000000000000000000" pitchFamily="2" charset="2"/>
              <a:buChar char="Ø"/>
            </a:pPr>
            <a:r>
              <a:rPr lang="en-US" dirty="0" smtClean="0"/>
              <a:t>“(a)  Form, Service, Filing.----</a:t>
            </a:r>
          </a:p>
          <a:p>
            <a:pPr lvl="4">
              <a:buFont typeface="Wingdings" panose="05000000000000000000" pitchFamily="2" charset="2"/>
              <a:buChar char="Ø"/>
            </a:pPr>
            <a:r>
              <a:rPr lang="en-US" dirty="0" smtClean="0"/>
              <a:t>(1)   A motion for appropriate relief must:</a:t>
            </a:r>
          </a:p>
          <a:p>
            <a:pPr lvl="5">
              <a:buFont typeface="Wingdings" panose="05000000000000000000" pitchFamily="2" charset="2"/>
              <a:buChar char="Ø"/>
            </a:pPr>
            <a:r>
              <a:rPr lang="en-US" dirty="0" smtClean="0"/>
              <a:t>A. Be made in writing unless it is made:</a:t>
            </a:r>
          </a:p>
          <a:p>
            <a:pPr marL="3086100" lvl="6" indent="-342900">
              <a:buAutoNum type="arabicPeriod"/>
            </a:pPr>
            <a:r>
              <a:rPr lang="en-US" dirty="0" smtClean="0"/>
              <a:t>In open court;</a:t>
            </a:r>
          </a:p>
          <a:p>
            <a:pPr marL="3086100" lvl="6" indent="-342900">
              <a:buAutoNum type="arabicPeriod"/>
            </a:pPr>
            <a:r>
              <a:rPr lang="en-US" dirty="0" smtClean="0"/>
              <a:t>Before the judge who presided at trial;</a:t>
            </a:r>
          </a:p>
          <a:p>
            <a:pPr marL="3086100" lvl="6" indent="-342900">
              <a:buAutoNum type="arabicPeriod"/>
            </a:pPr>
            <a:r>
              <a:rPr lang="en-US" dirty="0" smtClean="0"/>
              <a:t>Before the end of session if made in superior court; and</a:t>
            </a:r>
          </a:p>
          <a:p>
            <a:pPr marL="3086100" lvl="6" indent="-342900">
              <a:buAutoNum type="arabicPeriod"/>
            </a:pPr>
            <a:r>
              <a:rPr lang="en-US" dirty="0" smtClean="0"/>
              <a:t>Within 10 days after entry of judgment;</a:t>
            </a:r>
          </a:p>
          <a:p>
            <a:pPr lvl="4">
              <a:buFont typeface="Wingdings" panose="05000000000000000000" pitchFamily="2" charset="2"/>
              <a:buChar char="Ø"/>
            </a:pPr>
            <a:r>
              <a:rPr lang="en-US" dirty="0" smtClean="0"/>
              <a:t>(b) State the grounds for the motion;</a:t>
            </a:r>
          </a:p>
          <a:p>
            <a:pPr lvl="4">
              <a:buFont typeface="Wingdings" panose="05000000000000000000" pitchFamily="2" charset="2"/>
              <a:buChar char="Ø"/>
            </a:pPr>
            <a:r>
              <a:rPr lang="en-US" dirty="0" smtClean="0"/>
              <a:t>(c) Set for the relief sought;</a:t>
            </a:r>
          </a:p>
          <a:p>
            <a:pPr lvl="4">
              <a:buFont typeface="Wingdings" panose="05000000000000000000" pitchFamily="2" charset="2"/>
              <a:buChar char="Ø"/>
            </a:pPr>
            <a:r>
              <a:rPr lang="en-US" dirty="0" smtClean="0"/>
              <a:t>(c1.) If the motion for appropriate relief is being made in superior court and is being made by an attorney, the attorney must certify in writing that there is a sound legal basis for the motion and that it is being made in good faith; and that the attorney has notified both the district attorney’s office and the attorney who initially represented the defendant of the motion; and further, that the attorney has reviewed the trial transcript or made a good-faith determination that the nature of the relief sought in the motion does not require that the trial transcript be read in its entirety.  In the event that the trial transcript is unavailable, instead of certifying that the attorney has read the trial transcript, the attorney shall set forth in writing what efforts were undertaken to locate the transcript; and</a:t>
            </a:r>
          </a:p>
          <a:p>
            <a:pPr lvl="4">
              <a:buFont typeface="Wingdings" panose="05000000000000000000" pitchFamily="2" charset="2"/>
              <a:buChar char="Ø"/>
            </a:pPr>
            <a:r>
              <a:rPr lang="en-US" dirty="0" smtClean="0"/>
              <a:t>(d) Be timely filed.</a:t>
            </a:r>
          </a:p>
          <a:p>
            <a:pPr lvl="4">
              <a:buFont typeface="Wingdings" panose="05000000000000000000" pitchFamily="2" charset="2"/>
              <a:buChar char="Ø"/>
            </a:pPr>
            <a:endParaRPr lang="en-US" dirty="0" smtClean="0"/>
          </a:p>
          <a:p>
            <a:pPr lvl="4">
              <a:buFont typeface="Wingdings" panose="05000000000000000000" pitchFamily="2" charset="2"/>
              <a:buChar char="Ø"/>
            </a:pP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2269546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646476"/>
          </a:xfrm>
        </p:spPr>
        <p:txBody>
          <a:bodyPr>
            <a:normAutofit/>
          </a:bodyPr>
          <a:lstStyle/>
          <a:p>
            <a:pPr lvl="1">
              <a:buFont typeface="Wingdings" panose="05000000000000000000" pitchFamily="2" charset="2"/>
              <a:buChar char="Ø"/>
            </a:pPr>
            <a:r>
              <a:rPr lang="en-US" dirty="0" smtClean="0"/>
              <a:t>Filing a Motion for Appropriate Relief:</a:t>
            </a:r>
          </a:p>
          <a:p>
            <a:pPr lvl="2">
              <a:buFont typeface="Wingdings" panose="05000000000000000000" pitchFamily="2" charset="2"/>
              <a:buChar char="Ø"/>
            </a:pPr>
            <a:r>
              <a:rPr lang="en-US" dirty="0" smtClean="0"/>
              <a:t>15A-1420—Motion for appropriate relief; procedure  (continued)</a:t>
            </a:r>
          </a:p>
          <a:p>
            <a:pPr lvl="3">
              <a:buFont typeface="Wingdings" panose="05000000000000000000" pitchFamily="2" charset="2"/>
              <a:buChar char="Ø"/>
            </a:pPr>
            <a:endParaRPr lang="en-US" dirty="0"/>
          </a:p>
          <a:p>
            <a:pPr lvl="3">
              <a:buFont typeface="Wingdings" panose="05000000000000000000" pitchFamily="2" charset="2"/>
              <a:buChar char="Ø"/>
            </a:pPr>
            <a:r>
              <a:rPr lang="en-US" dirty="0" smtClean="0"/>
              <a:t>(3) A written motion for appropriate relief must be filed in the manner provided by G.S. 15A-951(c).</a:t>
            </a:r>
          </a:p>
          <a:p>
            <a:pPr lvl="3">
              <a:buFont typeface="Wingdings" panose="05000000000000000000" pitchFamily="2" charset="2"/>
              <a:buChar char="Ø"/>
            </a:pPr>
            <a:r>
              <a:rPr lang="en-US" dirty="0" smtClean="0"/>
              <a:t>(4) An oral or written motion for appropriate relief may not be granted in district court without the signature of the district attorney, indicating that the State has had an opportunity to consent or object to the motion.  However, the court may grant a motion for appropriate relief without the district attorney’s signature 10 business days after the district attorney has been notified in open court of the motion, or served with the motion pursuant to G.S. 15A-951(c).</a:t>
            </a:r>
          </a:p>
          <a:p>
            <a:pPr lvl="3">
              <a:buFont typeface="Wingdings" panose="05000000000000000000" pitchFamily="2" charset="2"/>
              <a:buChar char="Ø"/>
            </a:pPr>
            <a:r>
              <a:rPr lang="en-US" dirty="0" smtClean="0"/>
              <a:t>(5) An oral or written motion for appropriate relief made in superior court and made by an attorney may not be granted by the court unless the attorney has complied with the requirements of sub-division c1. of subdivision (1) of this subsection.”</a:t>
            </a:r>
          </a:p>
        </p:txBody>
      </p:sp>
      <p:sp>
        <p:nvSpPr>
          <p:cNvPr id="4" name="Slide Number Placeholder 3"/>
          <p:cNvSpPr>
            <a:spLocks noGrp="1"/>
          </p:cNvSpPr>
          <p:nvPr>
            <p:ph type="sldNum" sz="quarter" idx="12"/>
          </p:nvPr>
        </p:nvSpPr>
        <p:spPr/>
        <p:txBody>
          <a:bodyPr/>
          <a:lstStyle/>
          <a:p>
            <a:fld id="{D57F1E4F-1CFF-5643-939E-02111984F565}" type="slidenum">
              <a:rPr lang="en-US" smtClean="0"/>
              <a:t>68</a:t>
            </a:fld>
            <a:endParaRPr lang="en-US" dirty="0"/>
          </a:p>
        </p:txBody>
      </p:sp>
    </p:spTree>
    <p:extLst>
      <p:ext uri="{BB962C8B-B14F-4D97-AF65-F5344CB8AC3E}">
        <p14:creationId xmlns:p14="http://schemas.microsoft.com/office/powerpoint/2010/main" val="4207115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646476"/>
          </a:xfrm>
        </p:spPr>
        <p:txBody>
          <a:bodyPr>
            <a:normAutofit/>
          </a:bodyPr>
          <a:lstStyle/>
          <a:p>
            <a:pPr lvl="1">
              <a:buFont typeface="Wingdings" panose="05000000000000000000" pitchFamily="2" charset="2"/>
              <a:buChar char="Ø"/>
            </a:pPr>
            <a:r>
              <a:rPr lang="en-US" dirty="0" smtClean="0"/>
              <a:t>Filing a Motion for Appropriate Relief:</a:t>
            </a:r>
          </a:p>
          <a:p>
            <a:pPr lvl="2">
              <a:buFont typeface="Wingdings" panose="05000000000000000000" pitchFamily="2" charset="2"/>
              <a:buChar char="Ø"/>
            </a:pPr>
            <a:r>
              <a:rPr lang="en-US" dirty="0" smtClean="0"/>
              <a:t>15A-1420 (a)—Motion for appropriate relief; procedure  (continued)</a:t>
            </a:r>
          </a:p>
          <a:p>
            <a:pPr lvl="3">
              <a:buFont typeface="Wingdings" panose="05000000000000000000" pitchFamily="2" charset="2"/>
              <a:buChar char="Ø"/>
            </a:pPr>
            <a:r>
              <a:rPr lang="en-US" dirty="0" smtClean="0"/>
              <a:t>“(2)  A written motion for appropriate relief must be served in the manner provided in G.S. 15A-951(b).  When a motion for appropriate relief is permitted to be made orally the court must determine whether the matter may be heard immediately or at a later time.  If the opposing party, or his counsel if he is represented, is not present, the court must provide for the giving of adequate notice of the motion and the date of hearing to the opposing party, or his counsel if he is represented by counsel.</a:t>
            </a:r>
          </a:p>
          <a:p>
            <a:pPr lvl="3">
              <a:buFont typeface="Wingdings" panose="05000000000000000000" pitchFamily="2" charset="2"/>
              <a:buChar char="Ø"/>
            </a:pPr>
            <a:r>
              <a:rPr lang="en-US" dirty="0" smtClean="0"/>
              <a:t>(3) A written motion for appropriate relief must be filed in the manner provided by G.S. 15A-951(c).</a:t>
            </a:r>
          </a:p>
          <a:p>
            <a:pPr lvl="3">
              <a:buFont typeface="Wingdings" panose="05000000000000000000" pitchFamily="2" charset="2"/>
              <a:buChar char="Ø"/>
            </a:pPr>
            <a:r>
              <a:rPr lang="en-US" dirty="0" smtClean="0"/>
              <a:t>(4) An oral or written motion for appropriate relief may not be granted in district court without the signature of the district attorney, indicating that the State has had an opportunity to consent or object to the motion.  However, the court may grant a motion for appropriate relief without the district attorney’s signature 10 business days after the district attorney has been notified in open court of the motion, or served with the motion pursuant to G.S. 15A-951(c).</a:t>
            </a:r>
          </a:p>
          <a:p>
            <a:pPr lvl="3">
              <a:buFont typeface="Wingdings" panose="05000000000000000000" pitchFamily="2" charset="2"/>
              <a:buChar char="Ø"/>
            </a:pPr>
            <a:r>
              <a:rPr lang="en-US" dirty="0" smtClean="0"/>
              <a:t>(5) An oral or written motion for appropriate relief made in superior court and made by an attorney may not be granted by the court unless the attorney has complied with the requirements of sub-division c1. of subdivision (1) of this subsection.”</a:t>
            </a:r>
          </a:p>
        </p:txBody>
      </p:sp>
      <p:sp>
        <p:nvSpPr>
          <p:cNvPr id="4" name="Slide Number Placeholder 3"/>
          <p:cNvSpPr>
            <a:spLocks noGrp="1"/>
          </p:cNvSpPr>
          <p:nvPr>
            <p:ph type="sldNum" sz="quarter" idx="12"/>
          </p:nvPr>
        </p:nvSpPr>
        <p:spPr/>
        <p:txBody>
          <a:bodyPr/>
          <a:lstStyle/>
          <a:p>
            <a:fld id="{D57F1E4F-1CFF-5643-939E-02111984F565}" type="slidenum">
              <a:rPr lang="en-US" smtClean="0"/>
              <a:t>69</a:t>
            </a:fld>
            <a:endParaRPr lang="en-US" dirty="0"/>
          </a:p>
        </p:txBody>
      </p:sp>
    </p:spTree>
    <p:extLst>
      <p:ext uri="{BB962C8B-B14F-4D97-AF65-F5344CB8AC3E}">
        <p14:creationId xmlns:p14="http://schemas.microsoft.com/office/powerpoint/2010/main" val="321776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050834" cy="1853248"/>
          </a:xfrm>
        </p:spPr>
        <p:txBody>
          <a:bodyPr/>
          <a:lstStyle/>
          <a:p>
            <a:r>
              <a:rPr lang="en-US" dirty="0" smtClean="0"/>
              <a:t>Current List of AOC forms: </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48007" b="14356"/>
          <a:stretch/>
        </p:blipFill>
        <p:spPr>
          <a:xfrm>
            <a:off x="2716276" y="810200"/>
            <a:ext cx="7334559" cy="5851857"/>
          </a:xfrm>
        </p:spPr>
      </p:pic>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475131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646476"/>
          </a:xfrm>
        </p:spPr>
        <p:txBody>
          <a:bodyPr>
            <a:normAutofit/>
          </a:bodyPr>
          <a:lstStyle/>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r>
              <a:rPr lang="en-US" dirty="0" smtClean="0"/>
              <a:t>Filing a Motion for Appropriate Relief:</a:t>
            </a:r>
          </a:p>
          <a:p>
            <a:pPr lvl="2">
              <a:buFont typeface="Wingdings" panose="05000000000000000000" pitchFamily="2" charset="2"/>
              <a:buChar char="Ø"/>
            </a:pPr>
            <a:r>
              <a:rPr lang="en-US" dirty="0" smtClean="0"/>
              <a:t>15A-1420—Motion for appropriate relief; procedure  (continued)</a:t>
            </a:r>
          </a:p>
          <a:p>
            <a:pPr lvl="3">
              <a:buFont typeface="Wingdings" panose="05000000000000000000" pitchFamily="2" charset="2"/>
              <a:buChar char="Ø"/>
            </a:pPr>
            <a:r>
              <a:rPr lang="en-US" dirty="0" smtClean="0"/>
              <a:t>“(b)  Supporting Affidavits.—</a:t>
            </a:r>
          </a:p>
          <a:p>
            <a:pPr lvl="4">
              <a:buFont typeface="Wingdings" panose="05000000000000000000" pitchFamily="2" charset="2"/>
              <a:buChar char="Ø"/>
            </a:pPr>
            <a:r>
              <a:rPr lang="en-US" dirty="0" smtClean="0"/>
              <a:t>(1)  A motion for appropriate relief made after the entry of judgment must be supported by affidavit or other documentary evidence if based upon the existence or occurrence of facts which are not ascertainable from the records and any transcript of the case or which are not within the knowledge of the judge who hears the motion.</a:t>
            </a:r>
          </a:p>
          <a:p>
            <a:pPr lvl="4">
              <a:buFont typeface="Wingdings" panose="05000000000000000000" pitchFamily="2" charset="2"/>
              <a:buChar char="Ø"/>
            </a:pPr>
            <a:r>
              <a:rPr lang="en-US" dirty="0" smtClean="0"/>
              <a:t>(2)  The opposing party may file affidavits or other documentary evidence.”</a:t>
            </a:r>
          </a:p>
        </p:txBody>
      </p:sp>
      <p:sp>
        <p:nvSpPr>
          <p:cNvPr id="4" name="Slide Number Placeholder 3"/>
          <p:cNvSpPr>
            <a:spLocks noGrp="1"/>
          </p:cNvSpPr>
          <p:nvPr>
            <p:ph type="sldNum" sz="quarter" idx="12"/>
          </p:nvPr>
        </p:nvSpPr>
        <p:spPr/>
        <p:txBody>
          <a:bodyPr/>
          <a:lstStyle/>
          <a:p>
            <a:fld id="{D57F1E4F-1CFF-5643-939E-02111984F565}" type="slidenum">
              <a:rPr lang="en-US" smtClean="0"/>
              <a:t>70</a:t>
            </a:fld>
            <a:endParaRPr lang="en-US" dirty="0"/>
          </a:p>
        </p:txBody>
      </p:sp>
    </p:spTree>
    <p:extLst>
      <p:ext uri="{BB962C8B-B14F-4D97-AF65-F5344CB8AC3E}">
        <p14:creationId xmlns:p14="http://schemas.microsoft.com/office/powerpoint/2010/main" val="3809825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646476"/>
          </a:xfrm>
        </p:spPr>
        <p:txBody>
          <a:bodyPr>
            <a:normAutofit/>
          </a:bodyPr>
          <a:lstStyle/>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r>
              <a:rPr lang="en-US" sz="2000" dirty="0" smtClean="0"/>
              <a:t>Filing a Motion for Appropriate Relief:</a:t>
            </a:r>
          </a:p>
          <a:p>
            <a:pPr marL="457200" lvl="1" indent="0">
              <a:buNone/>
            </a:pPr>
            <a:endParaRPr lang="en-US" sz="2000" dirty="0" smtClean="0"/>
          </a:p>
          <a:p>
            <a:pPr lvl="2">
              <a:buFont typeface="Wingdings" panose="05000000000000000000" pitchFamily="2" charset="2"/>
              <a:buChar char="Ø"/>
            </a:pPr>
            <a:r>
              <a:rPr lang="en-US" sz="2000" dirty="0" smtClean="0"/>
              <a:t>15A-1420—Motion for appropriate relief; procedure  (continued)</a:t>
            </a:r>
          </a:p>
          <a:p>
            <a:pPr lvl="3">
              <a:buFont typeface="Wingdings" panose="05000000000000000000" pitchFamily="2" charset="2"/>
              <a:buChar char="Ø"/>
            </a:pPr>
            <a:endParaRPr lang="en-US" sz="2000" dirty="0" smtClean="0"/>
          </a:p>
          <a:p>
            <a:pPr lvl="3">
              <a:buFont typeface="Wingdings" panose="05000000000000000000" pitchFamily="2" charset="2"/>
              <a:buChar char="Ø"/>
            </a:pPr>
            <a:r>
              <a:rPr lang="en-US" sz="2000" dirty="0" smtClean="0"/>
              <a:t>“(e)  Nothing in this section shall prevent the parties to the action from entering into an agreement for appropriate relief, including an agreement as to any aspect, procedural or otherwise, of a motion for appropriate relief.”</a:t>
            </a:r>
          </a:p>
          <a:p>
            <a:pPr lvl="4">
              <a:buFont typeface="Wingdings" panose="05000000000000000000" pitchFamily="2" charset="2"/>
              <a:buChar char="Ø"/>
            </a:pPr>
            <a:endParaRPr lang="en-US" sz="2000"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4207768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152"/>
            <a:ext cx="10050834" cy="973264"/>
          </a:xfrm>
        </p:spPr>
        <p:txBody>
          <a:bodyPr/>
          <a:lstStyle/>
          <a:p>
            <a:pPr marL="571500" indent="-571500">
              <a:buFont typeface="Wingdings" panose="05000000000000000000" pitchFamily="2" charset="2"/>
              <a:buChar char="Ø"/>
            </a:pPr>
            <a:r>
              <a:rPr lang="en-US" sz="2800" dirty="0" smtClean="0"/>
              <a:t>Motions for Appropriate Relief</a:t>
            </a:r>
            <a:br>
              <a:rPr lang="en-US" sz="2800" dirty="0" smtClean="0"/>
            </a:br>
            <a:r>
              <a:rPr lang="en-US" sz="2800" dirty="0" smtClean="0"/>
              <a:t>§15A-1411 through 15A-1422</a:t>
            </a:r>
            <a:endParaRPr lang="en-US" sz="2800" dirty="0"/>
          </a:p>
        </p:txBody>
      </p:sp>
      <p:sp>
        <p:nvSpPr>
          <p:cNvPr id="3" name="Content Placeholder 2"/>
          <p:cNvSpPr>
            <a:spLocks noGrp="1"/>
          </p:cNvSpPr>
          <p:nvPr>
            <p:ph idx="1"/>
          </p:nvPr>
        </p:nvSpPr>
        <p:spPr>
          <a:xfrm>
            <a:off x="154546" y="1063417"/>
            <a:ext cx="11792756" cy="5646476"/>
          </a:xfrm>
        </p:spPr>
        <p:txBody>
          <a:bodyPr>
            <a:normAutofit/>
          </a:bodyPr>
          <a:lstStyle/>
          <a:p>
            <a:pPr marL="457200" lvl="1" indent="0">
              <a:buNone/>
            </a:pPr>
            <a:endParaRPr lang="en-US" dirty="0" smtClean="0"/>
          </a:p>
          <a:p>
            <a:pPr marL="457200" lvl="1" indent="0">
              <a:buNone/>
            </a:pPr>
            <a:endParaRPr lang="en-US" dirty="0"/>
          </a:p>
          <a:p>
            <a:pPr marL="457200" lvl="1" indent="0">
              <a:buNone/>
            </a:pPr>
            <a:r>
              <a:rPr lang="en-US" dirty="0" smtClean="0"/>
              <a:t>Link to Sample District Court Motions for Appropriate Relief:</a:t>
            </a:r>
          </a:p>
          <a:p>
            <a:pPr marL="457200" lvl="1" indent="0">
              <a:buNone/>
            </a:pPr>
            <a:endParaRPr lang="en-US" dirty="0"/>
          </a:p>
          <a:p>
            <a:pPr marL="457200" lvl="1" indent="0">
              <a:buNone/>
            </a:pPr>
            <a:r>
              <a:rPr lang="en-US" dirty="0">
                <a:hlinkClick r:id="rId2"/>
              </a:rPr>
              <a:t>http://</a:t>
            </a:r>
            <a:r>
              <a:rPr lang="en-US" dirty="0" smtClean="0">
                <a:hlinkClick r:id="rId2"/>
              </a:rPr>
              <a:t>www.ncids.org/motionsbanknoncap/districtcourt/motionsforappropriaterelief.pdf</a:t>
            </a: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41949663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424"/>
            <a:ext cx="10045520" cy="2073499"/>
          </a:xfrm>
        </p:spPr>
        <p:txBody>
          <a:bodyPr/>
          <a:lstStyle/>
          <a:p>
            <a:pPr marL="571500" indent="-571500">
              <a:buFont typeface="Wingdings" panose="05000000000000000000" pitchFamily="2" charset="2"/>
              <a:buChar char="Ø"/>
            </a:pPr>
            <a:r>
              <a:rPr lang="en-US" i="1" u="sng" dirty="0"/>
              <a:t>Juvenile Expunctions</a:t>
            </a:r>
            <a:r>
              <a:rPr lang="en-US" dirty="0"/>
              <a:t/>
            </a:r>
            <a:br>
              <a:rPr lang="en-US" dirty="0"/>
            </a:br>
            <a:r>
              <a:rPr lang="en-US" dirty="0"/>
              <a:t>7B-3200 through 7B-3202</a:t>
            </a:r>
          </a:p>
        </p:txBody>
      </p:sp>
      <p:sp>
        <p:nvSpPr>
          <p:cNvPr id="3" name="Content Placeholder 2"/>
          <p:cNvSpPr>
            <a:spLocks noGrp="1"/>
          </p:cNvSpPr>
          <p:nvPr>
            <p:ph idx="1"/>
          </p:nvPr>
        </p:nvSpPr>
        <p:spPr>
          <a:xfrm>
            <a:off x="553792" y="2073499"/>
            <a:ext cx="11513712" cy="4174900"/>
          </a:xfrm>
        </p:spPr>
        <p:txBody>
          <a:bodyPr>
            <a:normAutofit/>
          </a:bodyPr>
          <a:lstStyle/>
          <a:p>
            <a:pPr marL="0" indent="0">
              <a:buNone/>
            </a:pPr>
            <a:r>
              <a:rPr lang="en-US" u="sng" dirty="0" smtClean="0"/>
              <a:t>Additional Resources:</a:t>
            </a:r>
          </a:p>
          <a:p>
            <a:pPr marL="0" indent="0">
              <a:buNone/>
            </a:pPr>
            <a:endParaRPr lang="en-US" dirty="0"/>
          </a:p>
          <a:p>
            <a:pPr marL="0" indent="0">
              <a:buNone/>
            </a:pPr>
            <a:r>
              <a:rPr lang="en-US" dirty="0" smtClean="0">
                <a:hlinkClick r:id="rId2"/>
              </a:rPr>
              <a:t>https</a:t>
            </a:r>
            <a:r>
              <a:rPr lang="en-US" dirty="0">
                <a:hlinkClick r:id="rId2"/>
              </a:rPr>
              <a:t>://</a:t>
            </a:r>
            <a:r>
              <a:rPr lang="en-US" dirty="0" smtClean="0">
                <a:hlinkClick r:id="rId2"/>
              </a:rPr>
              <a:t>www.sog.unc.edu/resources/microsites/relief-criminal-conviction/expunctions-delinquency-matters</a:t>
            </a:r>
            <a:endParaRPr lang="en-US" dirty="0" smtClean="0"/>
          </a:p>
          <a:p>
            <a:pPr marL="0" indent="0">
              <a:buNone/>
            </a:pPr>
            <a:endParaRPr lang="en-US" dirty="0"/>
          </a:p>
          <a:p>
            <a:pPr marL="0" indent="0">
              <a:buNone/>
            </a:pPr>
            <a:r>
              <a:rPr lang="en-US" dirty="0">
                <a:hlinkClick r:id="rId3"/>
              </a:rPr>
              <a:t>https://ncjuveniledefender.com/2015/08/06/new-materials-expunction-toolkit</a:t>
            </a:r>
            <a:r>
              <a:rPr lang="en-US" dirty="0" smtClean="0">
                <a:hlinkClick r:id="rId3"/>
              </a:rPr>
              <a:t>/</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2235621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424"/>
            <a:ext cx="10045520" cy="1171979"/>
          </a:xfrm>
        </p:spPr>
        <p:txBody>
          <a:bodyPr/>
          <a:lstStyle/>
          <a:p>
            <a:pPr marL="571500" indent="-571500">
              <a:buFont typeface="Wingdings" panose="05000000000000000000" pitchFamily="2" charset="2"/>
              <a:buChar char="Ø"/>
            </a:pPr>
            <a:r>
              <a:rPr lang="en-US" sz="2800" i="1" u="sng" dirty="0"/>
              <a:t>Juvenile Expunctions</a:t>
            </a:r>
            <a:r>
              <a:rPr lang="en-US" sz="2800" dirty="0"/>
              <a:t/>
            </a:r>
            <a:br>
              <a:rPr lang="en-US" sz="2800" dirty="0"/>
            </a:br>
            <a:r>
              <a:rPr lang="en-US" sz="2800" dirty="0" smtClean="0"/>
              <a:t>§7B-3200 </a:t>
            </a:r>
            <a:r>
              <a:rPr lang="en-US" sz="2800" dirty="0"/>
              <a:t>through 7B-3202</a:t>
            </a:r>
          </a:p>
        </p:txBody>
      </p:sp>
      <p:sp>
        <p:nvSpPr>
          <p:cNvPr id="3" name="Content Placeholder 2"/>
          <p:cNvSpPr>
            <a:spLocks noGrp="1"/>
          </p:cNvSpPr>
          <p:nvPr>
            <p:ph idx="1"/>
          </p:nvPr>
        </p:nvSpPr>
        <p:spPr>
          <a:xfrm>
            <a:off x="154546" y="1867437"/>
            <a:ext cx="11912958" cy="4380962"/>
          </a:xfrm>
        </p:spPr>
        <p:txBody>
          <a:bodyPr>
            <a:normAutofit fontScale="92500" lnSpcReduction="10000"/>
          </a:bodyPr>
          <a:lstStyle/>
          <a:p>
            <a:r>
              <a:rPr lang="en-US" dirty="0" smtClean="0"/>
              <a:t>7B-3200</a:t>
            </a:r>
          </a:p>
          <a:p>
            <a:pPr marL="0" indent="0">
              <a:buNone/>
            </a:pPr>
            <a:r>
              <a:rPr lang="en-US" dirty="0" smtClean="0"/>
              <a:t>	“(a)	Any person who has attained the age of 18 years may file a petition in the court where 			the person was adjudicated undisciplined for expunction of all records of that 					adjudication.</a:t>
            </a:r>
          </a:p>
          <a:p>
            <a:pPr marL="0" indent="0">
              <a:buNone/>
            </a:pPr>
            <a:endParaRPr lang="en-US" dirty="0"/>
          </a:p>
          <a:p>
            <a:pPr marL="0" indent="0">
              <a:buNone/>
            </a:pPr>
            <a:r>
              <a:rPr lang="en-US" dirty="0"/>
              <a:t> </a:t>
            </a:r>
            <a:r>
              <a:rPr lang="en-US" dirty="0" smtClean="0"/>
              <a:t>	  (b)	Any person who has attained the age of 18 years may file a petition in the court where 			the 	person was adjudicated delinquent for expunction of all records of that 						adjudication provided:</a:t>
            </a:r>
          </a:p>
          <a:p>
            <a:pPr marL="0" indent="0">
              <a:buNone/>
            </a:pPr>
            <a:r>
              <a:rPr lang="en-US" dirty="0"/>
              <a:t>	</a:t>
            </a:r>
            <a:r>
              <a:rPr lang="en-US" dirty="0" smtClean="0"/>
              <a:t>			(1)   The offense for which the person was adjudicated would have been a crime 						 other than a Class A, B1, B2, C, D, or E felony if committed by an adult.</a:t>
            </a:r>
          </a:p>
          <a:p>
            <a:pPr marL="0" indent="0">
              <a:buNone/>
            </a:pPr>
            <a:r>
              <a:rPr lang="en-US" dirty="0"/>
              <a:t>	</a:t>
            </a:r>
            <a:r>
              <a:rPr lang="en-US" dirty="0" smtClean="0"/>
              <a:t>			(2)    At least 18 months have elapsed since the person was released from juvenile 					  court jurisdiction, and the person has not subsequently been adjudicated 						  delinquent or convicted as an adult of any felony or misdemeanor other than 					  a traffic violation under the laws of this State or any other State.”</a:t>
            </a:r>
          </a:p>
          <a:p>
            <a:pPr marL="0" indent="0">
              <a:buNone/>
            </a:pPr>
            <a:endParaRPr lang="en-US" dirty="0" smtClean="0"/>
          </a:p>
          <a:p>
            <a:pPr marL="0" indent="0">
              <a:buNone/>
            </a:pPr>
            <a:endParaRPr lang="en-US" dirty="0"/>
          </a:p>
          <a:p>
            <a:pPr marL="0" indent="0">
              <a:buNone/>
            </a:pPr>
            <a:endParaRPr lang="en-US" dirty="0" smtClean="0"/>
          </a:p>
          <a:p>
            <a:pPr marL="457200" indent="-457200">
              <a:buAutoNum type="alphaLcParenBoth" startAt="8"/>
            </a:pPr>
            <a:endParaRPr lang="en-US" dirty="0" smtClean="0"/>
          </a:p>
          <a:p>
            <a:pPr marL="400050" lvl="1"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74</a:t>
            </a:fld>
            <a:endParaRPr lang="en-US" dirty="0"/>
          </a:p>
        </p:txBody>
      </p:sp>
    </p:spTree>
    <p:extLst>
      <p:ext uri="{BB962C8B-B14F-4D97-AF65-F5344CB8AC3E}">
        <p14:creationId xmlns:p14="http://schemas.microsoft.com/office/powerpoint/2010/main" val="1680270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424"/>
            <a:ext cx="10045520" cy="1171979"/>
          </a:xfrm>
        </p:spPr>
        <p:txBody>
          <a:bodyPr/>
          <a:lstStyle/>
          <a:p>
            <a:pPr marL="571500" indent="-571500">
              <a:buFont typeface="Wingdings" panose="05000000000000000000" pitchFamily="2" charset="2"/>
              <a:buChar char="Ø"/>
            </a:pPr>
            <a:r>
              <a:rPr lang="en-US" sz="2800" i="1" u="sng" dirty="0"/>
              <a:t>Juvenile Expunctions</a:t>
            </a:r>
            <a:r>
              <a:rPr lang="en-US" sz="2800" dirty="0"/>
              <a:t/>
            </a:r>
            <a:br>
              <a:rPr lang="en-US" sz="2800" dirty="0"/>
            </a:br>
            <a:r>
              <a:rPr lang="en-US" sz="2800" dirty="0" smtClean="0"/>
              <a:t>§7B-3200 </a:t>
            </a:r>
            <a:r>
              <a:rPr lang="en-US" sz="2800" dirty="0"/>
              <a:t>through 7B-3202</a:t>
            </a:r>
          </a:p>
        </p:txBody>
      </p:sp>
      <p:sp>
        <p:nvSpPr>
          <p:cNvPr id="3" name="Content Placeholder 2"/>
          <p:cNvSpPr>
            <a:spLocks noGrp="1"/>
          </p:cNvSpPr>
          <p:nvPr>
            <p:ph idx="1"/>
          </p:nvPr>
        </p:nvSpPr>
        <p:spPr>
          <a:xfrm>
            <a:off x="154546" y="1867437"/>
            <a:ext cx="11912958" cy="4380962"/>
          </a:xfrm>
        </p:spPr>
        <p:txBody>
          <a:bodyPr>
            <a:normAutofit/>
          </a:bodyPr>
          <a:lstStyle/>
          <a:p>
            <a:pPr>
              <a:buFont typeface="Wingdings" panose="05000000000000000000" pitchFamily="2" charset="2"/>
              <a:buChar char="Ø"/>
            </a:pPr>
            <a:r>
              <a:rPr lang="en-US" dirty="0" smtClean="0"/>
              <a:t>§7B-3200</a:t>
            </a:r>
          </a:p>
          <a:p>
            <a:pPr marL="0" indent="0">
              <a:buNone/>
            </a:pPr>
            <a:r>
              <a:rPr lang="en-US" dirty="0"/>
              <a:t>	</a:t>
            </a:r>
            <a:r>
              <a:rPr lang="en-US" dirty="0" smtClean="0"/>
              <a:t>“(h)	Any person who was alleged to be delinquent as a juvenile and has attained the 		             age of 16 years, or was alleged to have be undisciplined as a juvenile and has   				attained the age of 18 years, may file a petition in the court in which the person was 			alleged to be delinquent or undisciplined, for expunction of all juvenile records of 				the juvenile having been alleged to be delinquent or undisciplined if the court 				dismissed the juvenile petition without adjudication that the juvenile was delinquent 			or undisciplined.”</a:t>
            </a:r>
          </a:p>
          <a:p>
            <a:pPr marL="0" indent="0">
              <a:buNone/>
            </a:pPr>
            <a:r>
              <a:rPr lang="en-US" dirty="0"/>
              <a:t>	</a:t>
            </a:r>
            <a:endParaRPr lang="en-US" dirty="0" smtClean="0"/>
          </a:p>
          <a:p>
            <a:pPr marL="0" indent="0">
              <a:buNone/>
            </a:pPr>
            <a:endParaRPr lang="en-US" dirty="0"/>
          </a:p>
          <a:p>
            <a:pPr marL="0" indent="0">
              <a:buNone/>
            </a:pPr>
            <a:endParaRPr lang="en-US" dirty="0" smtClean="0"/>
          </a:p>
          <a:p>
            <a:pPr marL="457200" indent="-457200">
              <a:buAutoNum type="alphaLcParenBoth" startAt="8"/>
            </a:pPr>
            <a:endParaRPr lang="en-US" dirty="0" smtClean="0"/>
          </a:p>
          <a:p>
            <a:pPr marL="400050" lvl="1"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75</a:t>
            </a:fld>
            <a:endParaRPr lang="en-US" dirty="0"/>
          </a:p>
        </p:txBody>
      </p:sp>
    </p:spTree>
    <p:extLst>
      <p:ext uri="{BB962C8B-B14F-4D97-AF65-F5344CB8AC3E}">
        <p14:creationId xmlns:p14="http://schemas.microsoft.com/office/powerpoint/2010/main" val="796311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424"/>
            <a:ext cx="10045520" cy="1171979"/>
          </a:xfrm>
        </p:spPr>
        <p:txBody>
          <a:bodyPr/>
          <a:lstStyle/>
          <a:p>
            <a:pPr marL="571500" indent="-571500">
              <a:buFont typeface="Wingdings" panose="05000000000000000000" pitchFamily="2" charset="2"/>
              <a:buChar char="Ø"/>
            </a:pPr>
            <a:r>
              <a:rPr lang="en-US" sz="2800" i="1" u="sng" dirty="0"/>
              <a:t>Juvenile Expunctions</a:t>
            </a:r>
            <a:r>
              <a:rPr lang="en-US" sz="2800" dirty="0"/>
              <a:t/>
            </a:r>
            <a:br>
              <a:rPr lang="en-US" sz="2800" dirty="0"/>
            </a:br>
            <a:r>
              <a:rPr lang="en-US" sz="2800" dirty="0" smtClean="0"/>
              <a:t>§7B-3200 </a:t>
            </a:r>
            <a:r>
              <a:rPr lang="en-US" sz="2800" dirty="0"/>
              <a:t>through 7B-3202</a:t>
            </a:r>
          </a:p>
        </p:txBody>
      </p:sp>
      <p:sp>
        <p:nvSpPr>
          <p:cNvPr id="3" name="Content Placeholder 2"/>
          <p:cNvSpPr>
            <a:spLocks noGrp="1"/>
          </p:cNvSpPr>
          <p:nvPr>
            <p:ph idx="1"/>
          </p:nvPr>
        </p:nvSpPr>
        <p:spPr>
          <a:xfrm>
            <a:off x="152400" y="1765300"/>
            <a:ext cx="11938000" cy="4749799"/>
          </a:xfrm>
        </p:spPr>
        <p:txBody>
          <a:bodyPr>
            <a:normAutofit lnSpcReduction="10000"/>
          </a:bodyPr>
          <a:lstStyle/>
          <a:p>
            <a:pPr>
              <a:buFont typeface="Wingdings" panose="05000000000000000000" pitchFamily="2" charset="2"/>
              <a:buChar char="Ø"/>
            </a:pPr>
            <a:r>
              <a:rPr lang="en-US" dirty="0" smtClean="0"/>
              <a:t>§7B-3201</a:t>
            </a:r>
          </a:p>
          <a:p>
            <a:pPr lvl="1">
              <a:buFont typeface="Wingdings" panose="05000000000000000000" pitchFamily="2" charset="2"/>
              <a:buChar char="Ø"/>
            </a:pPr>
            <a:r>
              <a:rPr lang="en-US" dirty="0" smtClean="0"/>
              <a:t>“(a)  Whenever a juvenile’s record is expunged, with respect to the matter in which the record was expunged, the juvenile who is the subject of the record and the juvenile’s parent may not be held thereafter under any provision of any laws to be guilty of perjury or otherwise giving false statement by reason of the person’s failure to recite or acknowledge such record or response to any inquiry made of the person for any purpose.</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smtClean="0"/>
              <a:t>(b)  Notwithstanding subsection (a) of this section, in any delinquency case if the juvenile is the defendant and chooses to testify or if the juvenile is not the defendant and is called as a witness, the juvenile may be ordered to testify with respect to whether the juvenile was adjudicated delinquent.”</a:t>
            </a:r>
          </a:p>
          <a:p>
            <a:pPr lvl="1">
              <a:buFont typeface="Wingdings" panose="05000000000000000000" pitchFamily="2" charset="2"/>
              <a:buChar char="Ø"/>
            </a:pPr>
            <a:endParaRPr lang="en-US" dirty="0" smtClean="0"/>
          </a:p>
          <a:p>
            <a:pPr marL="0" indent="0">
              <a:buNone/>
            </a:pPr>
            <a:r>
              <a:rPr lang="en-US" dirty="0"/>
              <a:t>	</a:t>
            </a:r>
            <a:endParaRPr lang="en-US" dirty="0" smtClean="0"/>
          </a:p>
          <a:p>
            <a:pPr marL="0" indent="0">
              <a:buNone/>
            </a:pPr>
            <a:r>
              <a:rPr lang="en-US" dirty="0"/>
              <a:t>	</a:t>
            </a:r>
            <a:endParaRPr lang="en-US" dirty="0" smtClean="0"/>
          </a:p>
          <a:p>
            <a:pPr marL="0" indent="0">
              <a:buNone/>
            </a:pPr>
            <a:endParaRPr lang="en-US" dirty="0"/>
          </a:p>
          <a:p>
            <a:pPr marL="0" indent="0">
              <a:buNone/>
            </a:pPr>
            <a:endParaRPr lang="en-US" dirty="0" smtClean="0"/>
          </a:p>
          <a:p>
            <a:pPr marL="457200" indent="-457200">
              <a:buAutoNum type="alphaLcParenBoth" startAt="8"/>
            </a:pPr>
            <a:endParaRPr lang="en-US" dirty="0" smtClean="0"/>
          </a:p>
          <a:p>
            <a:pPr marL="400050" lvl="1"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76</a:t>
            </a:fld>
            <a:endParaRPr lang="en-US" dirty="0"/>
          </a:p>
        </p:txBody>
      </p:sp>
    </p:spTree>
    <p:extLst>
      <p:ext uri="{BB962C8B-B14F-4D97-AF65-F5344CB8AC3E}">
        <p14:creationId xmlns:p14="http://schemas.microsoft.com/office/powerpoint/2010/main" val="109845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141183"/>
            <a:ext cx="10045520" cy="995881"/>
          </a:xfrm>
        </p:spPr>
        <p:txBody>
          <a:bodyPr/>
          <a:lstStyle/>
          <a:p>
            <a:pPr marL="571500" indent="-571500">
              <a:buFont typeface="Wingdings" panose="05000000000000000000" pitchFamily="2" charset="2"/>
              <a:buChar char="Ø"/>
            </a:pPr>
            <a:r>
              <a:rPr lang="en-US" sz="2800" i="1" u="sng" dirty="0"/>
              <a:t>Juvenile </a:t>
            </a:r>
            <a:r>
              <a:rPr lang="en-US" sz="2800" i="1" u="sng" dirty="0" smtClean="0"/>
              <a:t>Expunctions</a:t>
            </a:r>
            <a:r>
              <a:rPr lang="en-US" sz="2800" dirty="0" smtClean="0"/>
              <a:t>---	AOC-J-903M &amp; AOC-J-904M</a:t>
            </a:r>
            <a:r>
              <a:rPr lang="en-US" sz="2800" dirty="0"/>
              <a:t/>
            </a:r>
            <a:br>
              <a:rPr lang="en-US" sz="2800" dirty="0"/>
            </a:br>
            <a:r>
              <a:rPr lang="en-US" sz="2800" dirty="0"/>
              <a:t>7B-3200 through 7B-3202</a:t>
            </a:r>
          </a:p>
        </p:txBody>
      </p:sp>
      <p:sp>
        <p:nvSpPr>
          <p:cNvPr id="3" name="Content Placeholder 2"/>
          <p:cNvSpPr>
            <a:spLocks noGrp="1"/>
          </p:cNvSpPr>
          <p:nvPr>
            <p:ph idx="1"/>
          </p:nvPr>
        </p:nvSpPr>
        <p:spPr>
          <a:xfrm>
            <a:off x="553792" y="2112136"/>
            <a:ext cx="11513712" cy="4174900"/>
          </a:xfrm>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77</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339" t="9762" r="35084" b="21232"/>
          <a:stretch/>
        </p:blipFill>
        <p:spPr>
          <a:xfrm>
            <a:off x="553792" y="1124504"/>
            <a:ext cx="4391695" cy="557841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5084" t="9536" r="35339" b="21004"/>
          <a:stretch/>
        </p:blipFill>
        <p:spPr>
          <a:xfrm>
            <a:off x="5924283" y="1108418"/>
            <a:ext cx="4237148" cy="5594503"/>
          </a:xfrm>
          <a:prstGeom prst="rect">
            <a:avLst/>
          </a:prstGeom>
        </p:spPr>
      </p:pic>
    </p:spTree>
    <p:extLst>
      <p:ext uri="{BB962C8B-B14F-4D97-AF65-F5344CB8AC3E}">
        <p14:creationId xmlns:p14="http://schemas.microsoft.com/office/powerpoint/2010/main" val="18033355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141183"/>
            <a:ext cx="10045520" cy="995881"/>
          </a:xfrm>
        </p:spPr>
        <p:txBody>
          <a:bodyPr/>
          <a:lstStyle/>
          <a:p>
            <a:pPr marL="571500" indent="-571500">
              <a:buFont typeface="Wingdings" panose="05000000000000000000" pitchFamily="2" charset="2"/>
              <a:buChar char="Ø"/>
            </a:pPr>
            <a:r>
              <a:rPr lang="en-US" sz="2800" i="1" u="sng" dirty="0"/>
              <a:t>Juvenile </a:t>
            </a:r>
            <a:r>
              <a:rPr lang="en-US" sz="2800" i="1" u="sng" dirty="0" smtClean="0"/>
              <a:t>Expunctions</a:t>
            </a:r>
            <a:r>
              <a:rPr lang="en-US" sz="2800" dirty="0" smtClean="0"/>
              <a:t>--------------------AOC-J-909M </a:t>
            </a:r>
            <a:r>
              <a:rPr lang="en-US" sz="2800" dirty="0"/>
              <a:t/>
            </a:r>
            <a:br>
              <a:rPr lang="en-US" sz="2800" dirty="0"/>
            </a:br>
            <a:r>
              <a:rPr lang="en-US" sz="2800" dirty="0"/>
              <a:t>7B-3200 through 7B-3202</a:t>
            </a:r>
          </a:p>
        </p:txBody>
      </p:sp>
      <p:sp>
        <p:nvSpPr>
          <p:cNvPr id="3" name="Content Placeholder 2"/>
          <p:cNvSpPr>
            <a:spLocks noGrp="1"/>
          </p:cNvSpPr>
          <p:nvPr>
            <p:ph idx="1"/>
          </p:nvPr>
        </p:nvSpPr>
        <p:spPr>
          <a:xfrm>
            <a:off x="553792" y="2112136"/>
            <a:ext cx="11513712" cy="4174900"/>
          </a:xfrm>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78</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267" t="12040" r="33162" b="8023"/>
          <a:stretch/>
        </p:blipFill>
        <p:spPr>
          <a:xfrm>
            <a:off x="772731" y="1096849"/>
            <a:ext cx="3992451" cy="519018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2267" t="15000" r="33804" b="5062"/>
          <a:stretch/>
        </p:blipFill>
        <p:spPr>
          <a:xfrm>
            <a:off x="6426559" y="1086962"/>
            <a:ext cx="3925982" cy="5200074"/>
          </a:xfrm>
          <a:prstGeom prst="rect">
            <a:avLst/>
          </a:prstGeom>
        </p:spPr>
      </p:pic>
    </p:spTree>
    <p:extLst>
      <p:ext uri="{BB962C8B-B14F-4D97-AF65-F5344CB8AC3E}">
        <p14:creationId xmlns:p14="http://schemas.microsoft.com/office/powerpoint/2010/main" val="926208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38"/>
            <a:ext cx="10352540" cy="995881"/>
          </a:xfrm>
        </p:spPr>
        <p:txBody>
          <a:bodyPr/>
          <a:lstStyle/>
          <a:p>
            <a:pPr marL="571500" indent="-571500">
              <a:buFont typeface="Wingdings" panose="05000000000000000000" pitchFamily="2" charset="2"/>
              <a:buChar char="Ø"/>
            </a:pPr>
            <a:r>
              <a:rPr lang="en-US" sz="2800" i="1" u="sng" dirty="0"/>
              <a:t>Juvenile </a:t>
            </a:r>
            <a:r>
              <a:rPr lang="en-US" sz="2800" i="1" u="sng" dirty="0" smtClean="0"/>
              <a:t>Expunctions</a:t>
            </a:r>
            <a:r>
              <a:rPr lang="en-US" sz="2800" dirty="0" smtClean="0"/>
              <a:t>----------AOC-J-905M &amp; AOC-J-906M </a:t>
            </a:r>
            <a:br>
              <a:rPr lang="en-US" sz="2800" dirty="0" smtClean="0"/>
            </a:br>
            <a:r>
              <a:rPr lang="en-US" sz="2800" dirty="0" smtClean="0"/>
              <a:t>7B-3200 </a:t>
            </a:r>
            <a:r>
              <a:rPr lang="en-US" sz="2800" dirty="0"/>
              <a:t>through </a:t>
            </a:r>
            <a:r>
              <a:rPr lang="en-US" sz="2800" dirty="0" smtClean="0"/>
              <a:t>7B-3202				 ORDERS &amp; NOTICE</a:t>
            </a:r>
            <a:endParaRPr lang="en-US" sz="2800" dirty="0"/>
          </a:p>
        </p:txBody>
      </p:sp>
      <p:sp>
        <p:nvSpPr>
          <p:cNvPr id="3" name="Content Placeholder 2"/>
          <p:cNvSpPr>
            <a:spLocks noGrp="1"/>
          </p:cNvSpPr>
          <p:nvPr>
            <p:ph idx="1"/>
          </p:nvPr>
        </p:nvSpPr>
        <p:spPr>
          <a:xfrm>
            <a:off x="553792" y="2112136"/>
            <a:ext cx="11513712" cy="4174900"/>
          </a:xfrm>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79</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291" t="10219" r="33034" b="10983"/>
          <a:stretch/>
        </p:blipFill>
        <p:spPr>
          <a:xfrm>
            <a:off x="553792" y="1293860"/>
            <a:ext cx="4200837" cy="552657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522" t="9992" r="32651" b="8707"/>
          <a:stretch/>
        </p:blipFill>
        <p:spPr>
          <a:xfrm>
            <a:off x="5640947" y="1259178"/>
            <a:ext cx="4237149" cy="5561259"/>
          </a:xfrm>
          <a:prstGeom prst="rect">
            <a:avLst/>
          </a:prstGeom>
        </p:spPr>
      </p:pic>
    </p:spTree>
    <p:extLst>
      <p:ext uri="{BB962C8B-B14F-4D97-AF65-F5344CB8AC3E}">
        <p14:creationId xmlns:p14="http://schemas.microsoft.com/office/powerpoint/2010/main" val="76036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050834" cy="1853248"/>
          </a:xfrm>
        </p:spPr>
        <p:txBody>
          <a:bodyPr/>
          <a:lstStyle/>
          <a:p>
            <a:r>
              <a:rPr lang="en-US" dirty="0" smtClean="0"/>
              <a:t>Current List of AOC forms: </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49324" b="19389"/>
          <a:stretch/>
        </p:blipFill>
        <p:spPr>
          <a:xfrm>
            <a:off x="2757714" y="679572"/>
            <a:ext cx="7402286" cy="6069571"/>
          </a:xfrm>
        </p:spPr>
      </p:pic>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178954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Juvenile Expunctions</a:t>
            </a:r>
            <a:r>
              <a:rPr lang="en-US" dirty="0"/>
              <a:t/>
            </a:r>
            <a:br>
              <a:rPr lang="en-US" dirty="0"/>
            </a:br>
            <a:r>
              <a:rPr lang="en-US" dirty="0"/>
              <a:t>§7B-3200 through 7B-3202</a:t>
            </a:r>
          </a:p>
        </p:txBody>
      </p:sp>
      <p:sp>
        <p:nvSpPr>
          <p:cNvPr id="3" name="Content Placeholder 2"/>
          <p:cNvSpPr>
            <a:spLocks noGrp="1"/>
          </p:cNvSpPr>
          <p:nvPr>
            <p:ph idx="1"/>
          </p:nvPr>
        </p:nvSpPr>
        <p:spPr/>
        <p:txBody>
          <a:bodyPr/>
          <a:lstStyle/>
          <a:p>
            <a:r>
              <a:rPr lang="en-US" dirty="0" smtClean="0"/>
              <a:t>7B-2512.  Dispositional Order.</a:t>
            </a:r>
          </a:p>
          <a:p>
            <a:pPr marL="0" indent="0">
              <a:buNone/>
            </a:pPr>
            <a:endParaRPr lang="en-US" dirty="0" smtClean="0"/>
          </a:p>
          <a:p>
            <a:pPr lvl="1"/>
            <a:r>
              <a:rPr lang="en-US" dirty="0" smtClean="0"/>
              <a:t>“(b)  The court shall include information at the time of issuing the dispositional order, either orally in court or in writing, on the expunction of juvenile records as provided for in G.S. 7B-3200 that are applicable to the dispositional order.”</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80</a:t>
            </a:fld>
            <a:endParaRPr lang="en-US" dirty="0"/>
          </a:p>
        </p:txBody>
      </p:sp>
    </p:spTree>
    <p:extLst>
      <p:ext uri="{BB962C8B-B14F-4D97-AF65-F5344CB8AC3E}">
        <p14:creationId xmlns:p14="http://schemas.microsoft.com/office/powerpoint/2010/main" val="1964445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0153" y="103031"/>
            <a:ext cx="9960682" cy="1750217"/>
          </a:xfrm>
        </p:spPr>
        <p:txBody>
          <a:bodyPr/>
          <a:lstStyle/>
          <a:p>
            <a:pPr marL="571500" indent="-571500">
              <a:buFont typeface="Wingdings" panose="05000000000000000000" pitchFamily="2" charset="2"/>
              <a:buChar char="Ø"/>
            </a:pPr>
            <a:r>
              <a:rPr lang="en-US" i="1" u="sng" dirty="0" smtClean="0"/>
              <a:t>Juvenile Expunctions</a:t>
            </a:r>
            <a:r>
              <a:rPr lang="en-US" dirty="0" smtClean="0"/>
              <a:t/>
            </a:r>
            <a:br>
              <a:rPr lang="en-US" dirty="0" smtClean="0"/>
            </a:br>
            <a:r>
              <a:rPr lang="en-US" dirty="0" smtClean="0"/>
              <a:t>§7B-3200 through 7B-3202</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81</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190" t="21033" r="6021" b="57934"/>
          <a:stretch/>
        </p:blipFill>
        <p:spPr>
          <a:xfrm>
            <a:off x="6053069" y="2281099"/>
            <a:ext cx="4967633" cy="333408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204" t="20469" r="5719" b="56995"/>
          <a:stretch/>
        </p:blipFill>
        <p:spPr>
          <a:xfrm>
            <a:off x="425003" y="2249804"/>
            <a:ext cx="4879804" cy="3365385"/>
          </a:xfrm>
          <a:prstGeom prst="rect">
            <a:avLst/>
          </a:prstGeom>
        </p:spPr>
      </p:pic>
    </p:spTree>
    <p:extLst>
      <p:ext uri="{BB962C8B-B14F-4D97-AF65-F5344CB8AC3E}">
        <p14:creationId xmlns:p14="http://schemas.microsoft.com/office/powerpoint/2010/main" val="906639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dirty="0"/>
              <a:t>	</a:t>
            </a:r>
            <a:br>
              <a:rPr lang="en-US" dirty="0"/>
            </a:br>
            <a:r>
              <a:rPr lang="en-US" dirty="0" smtClean="0"/>
              <a:t>M. LeAnn Melton</a:t>
            </a:r>
            <a:br>
              <a:rPr lang="en-US" dirty="0" smtClean="0"/>
            </a:br>
            <a:r>
              <a:rPr lang="en-US" dirty="0" smtClean="0"/>
              <a:t>Chief Public Defender for Buncombe County</a:t>
            </a:r>
            <a:br>
              <a:rPr lang="en-US" dirty="0" smtClean="0"/>
            </a:br>
            <a:r>
              <a:rPr lang="en-US" dirty="0" smtClean="0"/>
              <a:t/>
            </a:r>
            <a:br>
              <a:rPr lang="en-US" dirty="0" smtClean="0"/>
            </a:br>
            <a:r>
              <a:rPr lang="en-US" dirty="0" smtClean="0"/>
              <a:t>Email:  </a:t>
            </a:r>
            <a:r>
              <a:rPr lang="en-US" dirty="0" smtClean="0">
                <a:hlinkClick r:id="rId2"/>
              </a:rPr>
              <a:t>m.leann.melton@nccourts.org</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82</a:t>
            </a:fld>
            <a:endParaRPr lang="en-US" dirty="0"/>
          </a:p>
        </p:txBody>
      </p:sp>
    </p:spTree>
    <p:extLst>
      <p:ext uri="{BB962C8B-B14F-4D97-AF65-F5344CB8AC3E}">
        <p14:creationId xmlns:p14="http://schemas.microsoft.com/office/powerpoint/2010/main" val="141832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050834" cy="1853248"/>
          </a:xfrm>
        </p:spPr>
        <p:txBody>
          <a:bodyPr/>
          <a:lstStyle/>
          <a:p>
            <a:r>
              <a:rPr lang="en-US" dirty="0" smtClean="0"/>
              <a:t>Current List of AOC forms: </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50045" b="37687"/>
          <a:stretch/>
        </p:blipFill>
        <p:spPr>
          <a:xfrm>
            <a:off x="2229008" y="679572"/>
            <a:ext cx="7713277" cy="6048804"/>
          </a:xfrm>
        </p:spPr>
      </p:pic>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01137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1205</TotalTime>
  <Words>7164</Words>
  <Application>Microsoft Office PowerPoint</Application>
  <PresentationFormat>Widescreen</PresentationFormat>
  <Paragraphs>598</Paragraphs>
  <Slides>82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Century Gothic</vt:lpstr>
      <vt:lpstr>Wingdings</vt:lpstr>
      <vt:lpstr>Wingdings 3</vt:lpstr>
      <vt:lpstr>Ion</vt:lpstr>
      <vt:lpstr>Expunction CLE  Pisgah Legal Services and the 28th Judicial District Bar  LeAnn Melton, Chief Public Defender for Buncombe County  November 9, 2017  </vt:lpstr>
      <vt:lpstr>---Expunctions after Senate Bill 445  ---Certificates of Relief  ---Motions for Appropriate Relief  ---Expunctions of Juvenile Records</vt:lpstr>
      <vt:lpstr>Senate Bill 445----Effective Date: December 1, 2017 and applies to          petitions filed on or after that date    “AN ACT TO STANDARDIZE THE FILING PROCEDURES FOR EXPUNGEMENTS, TO AUTHORIZE PROSECUTORS ACCESS TO CERTAIN RECORDS OF EXPUNGEMENT, TO ALLOW CERTAIN EXPUNGED CRIMINAL ACTS TO BE CONSIDERED IN CALCULATING PRIOR RECORD LEVELS DURING SENTENCING FOR SUBSEQUENT OFFENSES, AND TO MAKE OTHER MODIFICATIONS TO THE EXPUNGEMENT PROCESS. “ </vt:lpstr>
      <vt:lpstr>Expunctions after Senate Bill 445  Overview of exciting changes:  1. Uniform procedure for filing Petition  2. Petition to be filed with clerk of superior court of      county of conviction  3. Petition forwarded by clerk of superior court to      Department of Public Safety and the AOC  4. Waiting period to expunge first-time nonviolent      felony conviction reduced from 15 years to 10 years  </vt:lpstr>
      <vt:lpstr>Expunctions after Senate Bill 445  Overview of exciting changes  (continued) :   5. 5 year waiting period for a nonviolent    misdemeanor conviction   6. All petitions for expunctions have to be on an AOC      approved form   7. For dismissed charges or findings of not guilty removes the    requirement of “same 12 month period of time” and “prior    expungement” disqualification. </vt:lpstr>
      <vt:lpstr>Expunctions after Senate Bill 445  New AOC application forms have not been published yet    --  Will be available at below link when published:    http://nccourts.org/Forms/FormSearch.asp      </vt:lpstr>
      <vt:lpstr>Current List of AOC forms: </vt:lpstr>
      <vt:lpstr>Current List of AOC forms: </vt:lpstr>
      <vt:lpstr>Current List of AOC forms: </vt:lpstr>
      <vt:lpstr>ADDITIONAL RESOURCES:</vt:lpstr>
      <vt:lpstr>Expunctions after Senate Bill 445</vt:lpstr>
      <vt:lpstr>Expunctions after Senate Bill 445</vt:lpstr>
      <vt:lpstr>§15A-145---Expunctions of records for first offenders                under the age of 18 at the time of                   conviction of misdemeanor; expunction                   of certain other misdemeanors.</vt:lpstr>
      <vt:lpstr>§15A-145---Expunctions of records for first offenders                under the age of 18 at the time of                   conviction of misdemeanor; expunction                  of certain other misdemeanors.</vt:lpstr>
      <vt:lpstr>§15A-145---Expunctions of records for first offenders                under the age of 18 at the time of                   conviction of misdemeanor; expunction                   of certain other misdemeanors.</vt:lpstr>
      <vt:lpstr>§15A-145.1-----Expunction of records of first offenders            for first offenders under the age of 18 at           the time of conviction of certain gang            offenses.</vt:lpstr>
      <vt:lpstr>§15A-145.1-----Expunction of records of first offenders            for first offenders under the age of 18 at           the time of conviction of certain gang            offenses.</vt:lpstr>
      <vt:lpstr>§15A-145.1-----Expunction of records of first offenders            for first offenders under the age of 18 at           the time of conviction of certain gang            offenses.</vt:lpstr>
      <vt:lpstr>§15A-145.2—Expunction of records for first offenders              not over 21 years of age at the time of              offense of certain drug offenses </vt:lpstr>
      <vt:lpstr>§15A-145.2—Expunction of records for first offenders              not over 21 years of age at the time of              offense of certain drug offenses </vt:lpstr>
      <vt:lpstr>§15A-145.2—Expunction of records for first offenders              not over 21 years of age at the time of              offense of certain drug offenses </vt:lpstr>
      <vt:lpstr>§15A-145.2—Expunction of records for first offenders              not over 21 years of age at the time of              offense of certain drug offenses </vt:lpstr>
      <vt:lpstr>§15A-145.3--Expunction of records for first offenders         not over 21 years of age at the tie of          the offense of certain toxic vapors               offenses</vt:lpstr>
      <vt:lpstr>§15A-145.3--Expunction of records for first offenders         not over 21 years of age at the tie of          the offense of certain toxic vapors               offenses</vt:lpstr>
      <vt:lpstr>§15A-145.3--Expunction of records for first offenders         not over 21 years of age at the time of         the offense of certain toxic vapors               offenses</vt:lpstr>
      <vt:lpstr>§15A-145.4—Expunction of records for first offenders                      who are under 18 years of age at the                time of the commission of a nonviolent             felony.  Requirements:      </vt:lpstr>
      <vt:lpstr>§15A-145.4—Expunction of records for first offenders                      who are under 18 years of age at the             time of the commission of a nonviolent               felony.  Requirements  (continued):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§15A-145.4--Expunction of records for first offenders                             who are under 18 years of age at the time of         the commission of a nonviolent  felony.        </vt:lpstr>
      <vt:lpstr>§15A-145.5—Expunction of certain misdemeanors                      and felonies; no age limitation</vt:lpstr>
      <vt:lpstr>§15A-145.5—Expunction of certain misdemeanors                           and felonies; no age limitation  “Nonviolent misdemeanor” or “nonviolent felony”  means any misdemeanor or felony except:    </vt:lpstr>
      <vt:lpstr>§15A-145.5—Expunction of certain misdemeanors                           and felonies; no age limitation  “Nonviolent misdemeanor” or “nonviolent felony”  means any misdemeanor or felony except  (continued):  </vt:lpstr>
      <vt:lpstr>§15A-145.5—Expunction of certain misdemeanors                           and felonies; no age limitation   “Nonviolent misdemeanor” or “nonviolent felony”  means any misdemeanor or felony except  (continued):  </vt:lpstr>
      <vt:lpstr>§15A-145.5—Expunction of certain misdemeanors                           and felonies; no age limitation    </vt:lpstr>
      <vt:lpstr>§15A-145.5—Expunction of certain misdemeanors                           and felonies; no age limitation    </vt:lpstr>
      <vt:lpstr>§15A-145.5—Expunction of certain misdemeanors                           and felonies; no age limitation    </vt:lpstr>
      <vt:lpstr>§15A-145.5—Expunction of certain misdemeanors                           and felonies; no age limitation    </vt:lpstr>
      <vt:lpstr>§15A-145.6—Expunction for certain defendants                       convicted of prostitution.</vt:lpstr>
      <vt:lpstr>§15A-145.6—Expunction for certain defendants                       convicted of prostitution.</vt:lpstr>
      <vt:lpstr>15A-146—Expunction of records when charges are              dismissed or there are findings of not              guilty   </vt:lpstr>
      <vt:lpstr>15A-146—Expunction of records when charges are              dismissed or there are findings of not              guilty       </vt:lpstr>
      <vt:lpstr>15A-147—Expunction of records when charges are          dismissed or there are findings of not guilty as a result       of identity theft or mistaken identity. </vt:lpstr>
      <vt:lpstr>§15A-148—Expunction of DNA records when                charges are dismissed on appeal or                 pardon of innocence is granted. </vt:lpstr>
      <vt:lpstr>§15A-149—Expunction of records when pardon of               innocence is granted. </vt:lpstr>
      <vt:lpstr>15A-151 Confidential agency files; exceptions to expunction </vt:lpstr>
      <vt:lpstr>15A-151.5 Prosecutor access to expunged files</vt:lpstr>
      <vt:lpstr>15A-151.5 Prosecutor access to expunged files   (continued)</vt:lpstr>
      <vt:lpstr>Certificates of Relief from Collateral Consequences 15A-173.1 through 15A-173.6   Resources: </vt:lpstr>
      <vt:lpstr>Certificates of Relief from Collateral Consequences 15A-173.1 through 15A-173.6  </vt:lpstr>
      <vt:lpstr>Certificates of Relief from Collateral Consequences 15A-173.1 through 15A-173.6  </vt:lpstr>
      <vt:lpstr>Certificates of Relief from Collateral Consequences 15A-173.1 through 15A-173.6  </vt:lpstr>
      <vt:lpstr>Certificates of Relief from Collateral Consequences 15A-173.1 through 15A-173.6  </vt:lpstr>
      <vt:lpstr>Certificates of Relief from Collateral Consequences 15A-173.1 through 15A-173.6 AOC-CR-273---Petition and Order  </vt:lpstr>
      <vt:lpstr>Certificates of Relief from Collateral Consequences 15A-173.1 through 15A-173.6  Instructions for Certificate of Relief Form AOC-CR-273</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Motions for Appropriate Relief §15A-1411 through 15A-1422</vt:lpstr>
      <vt:lpstr>Juvenile Expunctions 7B-3200 through 7B-3202</vt:lpstr>
      <vt:lpstr>Juvenile Expunctions §7B-3200 through 7B-3202</vt:lpstr>
      <vt:lpstr>Juvenile Expunctions §7B-3200 through 7B-3202</vt:lpstr>
      <vt:lpstr>Juvenile Expunctions §7B-3200 through 7B-3202</vt:lpstr>
      <vt:lpstr>Juvenile Expunctions--- AOC-J-903M &amp; AOC-J-904M 7B-3200 through 7B-3202</vt:lpstr>
      <vt:lpstr>Juvenile Expunctions--------------------AOC-J-909M  7B-3200 through 7B-3202</vt:lpstr>
      <vt:lpstr>Juvenile Expunctions----------AOC-J-905M &amp; AOC-J-906M  7B-3200 through 7B-3202     ORDERS &amp; NOTICE</vt:lpstr>
      <vt:lpstr>Juvenile Expunctions §7B-3200 through 7B-3202</vt:lpstr>
      <vt:lpstr>Juvenile Expunctions §7B-3200 through 7B-3202     </vt:lpstr>
      <vt:lpstr>Questions?   M. LeAnn Melton Chief Public Defender for Buncombe County  Email:  m.leann.melton@nccourts.org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Expunction CLE  Pisgah Legal Services and the 28th Judicial District Bar  LeAnn Melton, Chief Public Defender for Buncombe County  November 9, 2017</dc:title>
  <dc:creator>LeAnn Melton</dc:creator>
  <cp:lastModifiedBy>LeAnn Melton</cp:lastModifiedBy>
  <cp:revision>128</cp:revision>
  <dcterms:created xsi:type="dcterms:W3CDTF">2017-10-31T16:28:29Z</dcterms:created>
  <dcterms:modified xsi:type="dcterms:W3CDTF">2017-11-02T15:26:44Z</dcterms:modified>
</cp:coreProperties>
</file>